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83"/>
  </p:notesMasterIdLst>
  <p:sldIdLst>
    <p:sldId id="314" r:id="rId5"/>
    <p:sldId id="367" r:id="rId6"/>
    <p:sldId id="315" r:id="rId7"/>
    <p:sldId id="369" r:id="rId8"/>
    <p:sldId id="423" r:id="rId9"/>
    <p:sldId id="371" r:id="rId10"/>
    <p:sldId id="370" r:id="rId11"/>
    <p:sldId id="389" r:id="rId12"/>
    <p:sldId id="373" r:id="rId13"/>
    <p:sldId id="374" r:id="rId14"/>
    <p:sldId id="424" r:id="rId15"/>
    <p:sldId id="375" r:id="rId16"/>
    <p:sldId id="390" r:id="rId17"/>
    <p:sldId id="377" r:id="rId18"/>
    <p:sldId id="378" r:id="rId19"/>
    <p:sldId id="396" r:id="rId20"/>
    <p:sldId id="391" r:id="rId21"/>
    <p:sldId id="379" r:id="rId22"/>
    <p:sldId id="380" r:id="rId23"/>
    <p:sldId id="381" r:id="rId24"/>
    <p:sldId id="382" r:id="rId25"/>
    <p:sldId id="397" r:id="rId26"/>
    <p:sldId id="383" r:id="rId27"/>
    <p:sldId id="394" r:id="rId28"/>
    <p:sldId id="392" r:id="rId29"/>
    <p:sldId id="384" r:id="rId30"/>
    <p:sldId id="385" r:id="rId31"/>
    <p:sldId id="401" r:id="rId32"/>
    <p:sldId id="402" r:id="rId33"/>
    <p:sldId id="403" r:id="rId34"/>
    <p:sldId id="404" r:id="rId35"/>
    <p:sldId id="395" r:id="rId36"/>
    <p:sldId id="386" r:id="rId37"/>
    <p:sldId id="368" r:id="rId38"/>
    <p:sldId id="332" r:id="rId39"/>
    <p:sldId id="405" r:id="rId40"/>
    <p:sldId id="333" r:id="rId41"/>
    <p:sldId id="334" r:id="rId42"/>
    <p:sldId id="335" r:id="rId43"/>
    <p:sldId id="336" r:id="rId44"/>
    <p:sldId id="406"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407" r:id="rId65"/>
    <p:sldId id="408" r:id="rId66"/>
    <p:sldId id="359" r:id="rId67"/>
    <p:sldId id="409" r:id="rId68"/>
    <p:sldId id="410" r:id="rId69"/>
    <p:sldId id="411" r:id="rId70"/>
    <p:sldId id="412" r:id="rId71"/>
    <p:sldId id="413" r:id="rId72"/>
    <p:sldId id="414" r:id="rId73"/>
    <p:sldId id="415" r:id="rId74"/>
    <p:sldId id="416" r:id="rId75"/>
    <p:sldId id="417" r:id="rId76"/>
    <p:sldId id="418" r:id="rId77"/>
    <p:sldId id="419" r:id="rId78"/>
    <p:sldId id="420" r:id="rId79"/>
    <p:sldId id="421" r:id="rId80"/>
    <p:sldId id="422" r:id="rId81"/>
    <p:sldId id="268" r:id="rId8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E6"/>
          </a:solidFill>
        </a:fill>
      </a:tcStyle>
    </a:wholeTbl>
    <a:band2H>
      <a:tcTxStyle/>
      <a:tcStyle>
        <a:tcBdr/>
        <a:fill>
          <a:solidFill>
            <a:srgbClr val="E6E8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ACE"/>
          </a:solidFill>
        </a:fill>
      </a:tcStyle>
    </a:wholeTbl>
    <a:band2H>
      <a:tcTxStyle/>
      <a:tcStyle>
        <a:tcBdr/>
        <a:fill>
          <a:solidFill>
            <a:srgbClr val="E9E6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A"/>
          </a:solidFill>
        </a:fill>
      </a:tcStyle>
    </a:wholeTbl>
    <a:band2H>
      <a:tcTxStyle/>
      <a:tcStyle>
        <a:tcBdr/>
        <a:fill>
          <a:solidFill>
            <a:srgbClr val="FFF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8"/>
    <p:restoredTop sz="94694"/>
  </p:normalViewPr>
  <p:slideViewPr>
    <p:cSldViewPr snapToGrid="0" snapToObjects="1">
      <p:cViewPr varScale="1">
        <p:scale>
          <a:sx n="161" d="100"/>
          <a:sy n="161" d="100"/>
        </p:scale>
        <p:origin x="1200" y="20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6243275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1760B50-68CE-4856-A7F5-953E39274F9E}" type="slidenum">
              <a:rPr lang="en-AU" smtClean="0"/>
              <a:pPr/>
              <a:t>46</a:t>
            </a:fld>
            <a:endParaRPr lang="en-AU"/>
          </a:p>
        </p:txBody>
      </p:sp>
    </p:spTree>
    <p:extLst>
      <p:ext uri="{BB962C8B-B14F-4D97-AF65-F5344CB8AC3E}">
        <p14:creationId xmlns:p14="http://schemas.microsoft.com/office/powerpoint/2010/main" val="2091131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551" y="497514"/>
            <a:ext cx="8208914" cy="1620180"/>
          </a:xfrm>
          <a:prstGeom prst="rect">
            <a:avLst/>
          </a:prstGeom>
        </p:spPr>
        <p:txBody>
          <a:bodyPr/>
          <a:lstStyle>
            <a:lvl1pPr>
              <a:defRPr sz="5400"/>
            </a:lvl1pPr>
          </a:lstStyle>
          <a:p>
            <a:r>
              <a:t>Title Text</a:t>
            </a:r>
          </a:p>
        </p:txBody>
      </p:sp>
      <p:sp>
        <p:nvSpPr>
          <p:cNvPr id="13" name="Body Level One…"/>
          <p:cNvSpPr txBox="1">
            <a:spLocks noGrp="1"/>
          </p:cNvSpPr>
          <p:nvPr>
            <p:ph type="body" sz="half" idx="1"/>
          </p:nvPr>
        </p:nvSpPr>
        <p:spPr>
          <a:xfrm>
            <a:off x="539551" y="2171700"/>
            <a:ext cx="8208914" cy="1314450"/>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44196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6"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113" name="Title Text"/>
          <p:cNvSpPr txBox="1">
            <a:spLocks noGrp="1"/>
          </p:cNvSpPr>
          <p:nvPr>
            <p:ph type="title"/>
          </p:nvPr>
        </p:nvSpPr>
        <p:spPr>
          <a:prstGeom prst="rect">
            <a:avLst/>
          </a:prstGeom>
        </p:spPr>
        <p:txBody>
          <a:bodyPr/>
          <a:lstStyle/>
          <a:p>
            <a:r>
              <a:t>Title Text</a:t>
            </a:r>
          </a:p>
        </p:txBody>
      </p:sp>
      <p:sp>
        <p:nvSpPr>
          <p:cNvPr id="114" name="Body Level One…"/>
          <p:cNvSpPr txBox="1">
            <a:spLocks noGrp="1"/>
          </p:cNvSpPr>
          <p:nvPr>
            <p:ph type="body" sz="half" idx="1"/>
          </p:nvPr>
        </p:nvSpPr>
        <p:spPr>
          <a:xfrm>
            <a:off x="395536" y="1200150"/>
            <a:ext cx="4104457" cy="3423829"/>
          </a:xfrm>
          <a:prstGeom prst="rect">
            <a:avLst/>
          </a:prstGeom>
        </p:spPr>
        <p:txBody>
          <a:bodyPr/>
          <a:lstStyle>
            <a:lvl1pPr>
              <a:defRPr sz="2000"/>
            </a:lvl1pPr>
            <a:lvl2pPr marL="563033" indent="-296333">
              <a:defRPr sz="2000"/>
            </a:lvl2pPr>
            <a:lvl3pPr marL="882650" indent="-349250">
              <a:defRPr sz="2000"/>
            </a:lvl3pPr>
            <a:lvl4pPr marL="1625600" indent="-254000">
              <a:defRPr sz="2000"/>
            </a:lvl4pPr>
            <a:lvl5pPr marL="2082800" indent="-254000">
              <a:defRPr sz="2000"/>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5"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123" name="Title Text"/>
          <p:cNvSpPr txBox="1">
            <a:spLocks noGrp="1"/>
          </p:cNvSpPr>
          <p:nvPr>
            <p:ph type="title"/>
          </p:nvPr>
        </p:nvSpPr>
        <p:spPr>
          <a:prstGeom prst="rect">
            <a:avLst/>
          </a:prstGeom>
        </p:spPr>
        <p:txBody>
          <a:bodyPr/>
          <a:lstStyle/>
          <a:p>
            <a:r>
              <a:t>Title Text</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1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Slide Number"/>
          <p:cNvSpPr txBox="1">
            <a:spLocks/>
          </p:cNvSpPr>
          <p:nvPr userDrawn="1"/>
        </p:nvSpPr>
        <p:spPr>
          <a:xfrm>
            <a:off x="8979954" y="4980006"/>
            <a:ext cx="127001" cy="127001"/>
          </a:xfrm>
          <a:prstGeom prst="rect">
            <a:avLst/>
          </a:prstGeom>
          <a:ln w="12700">
            <a:miter lim="400000"/>
          </a:ln>
        </p:spPr>
        <p:txBody>
          <a:bodyPr wrap="none" lIns="0" tIns="0" rIns="0" bIns="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BFBFB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uk-UA" smtClean="0"/>
              <a:pPr/>
              <a:t>‹#›</a:t>
            </a:fld>
            <a:endParaRPr lang="uk-UA"/>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0" name="APRICOT 2020_Powerpoint graphic 16-9 01 copy_APRICOT-2015_Powerpoint-graphic-0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
            <a:ext cx="9175684" cy="5161322"/>
          </a:xfrm>
          <a:prstGeom prst="rect">
            <a:avLst/>
          </a:prstGeom>
          <a:ln w="12700">
            <a:miter lim="400000"/>
          </a:ln>
        </p:spPr>
      </p:pic>
      <p:sp>
        <p:nvSpPr>
          <p:cNvPr id="4" name="Slide Number"/>
          <p:cNvSpPr txBox="1">
            <a:spLocks/>
          </p:cNvSpPr>
          <p:nvPr userDrawn="1"/>
        </p:nvSpPr>
        <p:spPr>
          <a:xfrm>
            <a:off x="8981503" y="4983031"/>
            <a:ext cx="127001" cy="127001"/>
          </a:xfrm>
          <a:prstGeom prst="rect">
            <a:avLst/>
          </a:prstGeom>
          <a:ln w="12700">
            <a:miter lim="400000"/>
          </a:ln>
        </p:spPr>
        <p:txBody>
          <a:bodyPr wrap="none" lIns="0" tIns="0" rIns="0" bIns="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BFBFB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uk-UA" smtClean="0"/>
              <a:pPr/>
              <a:t>‹#›</a:t>
            </a:fld>
            <a:endParaRPr lang="uk-UA"/>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2">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73" name="APRICOT 2020_Powerpoint graphic 16-9 01 copy_APRICOT-2015_Powerpoint-graphic-0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74" name="Title Text"/>
          <p:cNvSpPr txBox="1">
            <a:spLocks noGrp="1"/>
          </p:cNvSpPr>
          <p:nvPr>
            <p:ph type="title"/>
          </p:nvPr>
        </p:nvSpPr>
        <p:spPr>
          <a:xfrm>
            <a:off x="539551" y="497514"/>
            <a:ext cx="8208914" cy="1620180"/>
          </a:xfrm>
          <a:prstGeom prst="rect">
            <a:avLst/>
          </a:prstGeom>
        </p:spPr>
        <p:txBody>
          <a:bodyPr/>
          <a:lstStyle>
            <a:lvl1pPr>
              <a:defRPr sz="5400"/>
            </a:lvl1pPr>
          </a:lstStyle>
          <a:p>
            <a:r>
              <a:t>Title Text</a:t>
            </a:r>
          </a:p>
        </p:txBody>
      </p:sp>
      <p:sp>
        <p:nvSpPr>
          <p:cNvPr id="75" name="Body Level One…"/>
          <p:cNvSpPr txBox="1">
            <a:spLocks noGrp="1"/>
          </p:cNvSpPr>
          <p:nvPr>
            <p:ph type="body" sz="half" idx="1"/>
          </p:nvPr>
        </p:nvSpPr>
        <p:spPr>
          <a:xfrm>
            <a:off x="539551" y="2171700"/>
            <a:ext cx="8208914" cy="1314450"/>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44196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7"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83" name="Title Text"/>
          <p:cNvSpPr txBox="1">
            <a:spLocks noGrp="1"/>
          </p:cNvSpPr>
          <p:nvPr>
            <p:ph type="title"/>
          </p:nvPr>
        </p:nvSpPr>
        <p:spPr>
          <a:prstGeom prst="rect">
            <a:avLst/>
          </a:prstGeom>
        </p:spPr>
        <p:txBody>
          <a:bodyPr/>
          <a:lstStyle/>
          <a:p>
            <a:r>
              <a:t>Title Text</a:t>
            </a:r>
          </a:p>
        </p:txBody>
      </p:sp>
      <p:sp>
        <p:nvSpPr>
          <p:cNvPr id="8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lour background title + content">
    <p:spTree>
      <p:nvGrpSpPr>
        <p:cNvPr id="1" name=""/>
        <p:cNvGrpSpPr/>
        <p:nvPr/>
      </p:nvGrpSpPr>
      <p:grpSpPr>
        <a:xfrm>
          <a:off x="0" y="0"/>
          <a:ext cx="0" cy="0"/>
          <a:chOff x="0" y="0"/>
          <a:chExt cx="0" cy="0"/>
        </a:xfrm>
      </p:grpSpPr>
      <p:pic>
        <p:nvPicPr>
          <p:cNvPr id="8"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93" name="Slide Number"/>
          <p:cNvSpPr txBox="1">
            <a:spLocks noGrp="1"/>
          </p:cNvSpPr>
          <p:nvPr>
            <p:ph type="sldNum" sz="quarter" idx="2"/>
          </p:nvPr>
        </p:nvSpPr>
        <p:spPr>
          <a:xfrm>
            <a:off x="8996237" y="5003865"/>
            <a:ext cx="127001" cy="127001"/>
          </a:xfrm>
          <a:prstGeom prst="rect">
            <a:avLst/>
          </a:prstGeom>
        </p:spPr>
        <p:txBody>
          <a:bodyPr/>
          <a:lstStyle/>
          <a:p>
            <a:fld id="{86CB4B4D-7CA3-9044-876B-883B54F8677D}" type="slidenum">
              <a:t>‹#›</a:t>
            </a:fld>
            <a:endParaRPr/>
          </a:p>
        </p:txBody>
      </p:sp>
      <p:sp>
        <p:nvSpPr>
          <p:cNvPr id="94" name="Title 1"/>
          <p:cNvSpPr txBox="1"/>
          <p:nvPr/>
        </p:nvSpPr>
        <p:spPr>
          <a:xfrm>
            <a:off x="395535" y="205978"/>
            <a:ext cx="8352930" cy="8572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3600" b="1"/>
            </a:lvl1pPr>
          </a:lstStyle>
          <a:p>
            <a:r>
              <a:t>Click to edit Master title style</a:t>
            </a:r>
          </a:p>
        </p:txBody>
      </p:sp>
      <p:sp>
        <p:nvSpPr>
          <p:cNvPr id="9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Content 2">
    <p:spTree>
      <p:nvGrpSpPr>
        <p:cNvPr id="1" name=""/>
        <p:cNvGrpSpPr/>
        <p:nvPr/>
      </p:nvGrpSpPr>
      <p:grpSpPr>
        <a:xfrm>
          <a:off x="0" y="0"/>
          <a:ext cx="0" cy="0"/>
          <a:chOff x="0" y="0"/>
          <a:chExt cx="0" cy="0"/>
        </a:xfrm>
      </p:grpSpPr>
      <p:pic>
        <p:nvPicPr>
          <p:cNvPr id="6"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4" name="Title Text"/>
          <p:cNvSpPr txBox="1">
            <a:spLocks noGrp="1"/>
          </p:cNvSpPr>
          <p:nvPr>
            <p:ph type="title"/>
          </p:nvPr>
        </p:nvSpPr>
        <p:spPr>
          <a:prstGeom prst="rect">
            <a:avLst/>
          </a:prstGeom>
        </p:spPr>
        <p:txBody>
          <a:bodyPr/>
          <a:lstStyle/>
          <a:p>
            <a:r>
              <a:t>Title Text</a:t>
            </a:r>
          </a:p>
        </p:txBody>
      </p:sp>
      <p:sp>
        <p:nvSpPr>
          <p:cNvPr id="10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95536" y="205978"/>
            <a:ext cx="8352929" cy="8572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Title Text</a:t>
            </a:r>
          </a:p>
        </p:txBody>
      </p:sp>
      <p:sp>
        <p:nvSpPr>
          <p:cNvPr id="3" name="Body Level One…"/>
          <p:cNvSpPr txBox="1">
            <a:spLocks noGrp="1"/>
          </p:cNvSpPr>
          <p:nvPr>
            <p:ph type="body" idx="1"/>
          </p:nvPr>
        </p:nvSpPr>
        <p:spPr>
          <a:xfrm>
            <a:off x="395536" y="1200150"/>
            <a:ext cx="8352929" cy="342382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981503" y="4983031"/>
            <a:ext cx="127001" cy="127001"/>
          </a:xfrm>
          <a:prstGeom prst="rect">
            <a:avLst/>
          </a:prstGeom>
          <a:ln w="12700">
            <a:miter lim="400000"/>
          </a:ln>
        </p:spPr>
        <p:txBody>
          <a:bodyPr wrap="none" lIns="0" tIns="0" rIns="0" bIns="0" anchor="b">
            <a:spAutoFit/>
          </a:bodyPr>
          <a:lstStyle>
            <a:lvl1pPr algn="r">
              <a:defRPr sz="800">
                <a:solidFill>
                  <a:srgbClr val="BFBFB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9pPr>
    </p:titleStyle>
    <p:body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9" marR="0" indent="-32003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Users/gih/Sites/potaroo/ispcol/2021-01/bgpfig1.pn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548" y="1597820"/>
            <a:ext cx="6446664" cy="1102519"/>
          </a:xfrm>
        </p:spPr>
        <p:txBody>
          <a:bodyPr>
            <a:noAutofit/>
          </a:bodyPr>
          <a:lstStyle/>
          <a:p>
            <a:r>
              <a:rPr lang="en-US" sz="4400" dirty="0">
                <a:solidFill>
                  <a:schemeClr val="accent6">
                    <a:lumMod val="50000"/>
                  </a:schemeClr>
                </a:solidFill>
                <a:latin typeface="Powderfinger Type" panose="02020709070000000403" pitchFamily="49" charset="77"/>
                <a:cs typeface="Powderfinger Type"/>
              </a:rPr>
              <a:t>BGP in 2021</a:t>
            </a:r>
          </a:p>
        </p:txBody>
      </p:sp>
      <p:sp>
        <p:nvSpPr>
          <p:cNvPr id="3" name="Subtitle 2"/>
          <p:cNvSpPr>
            <a:spLocks noGrp="1"/>
          </p:cNvSpPr>
          <p:nvPr>
            <p:ph type="subTitle" idx="1"/>
          </p:nvPr>
        </p:nvSpPr>
        <p:spPr>
          <a:xfrm>
            <a:off x="3029612" y="3474586"/>
            <a:ext cx="4800600" cy="1314450"/>
          </a:xfrm>
        </p:spPr>
        <p:txBody>
          <a:bodyPr>
            <a:normAutofit/>
          </a:bodyPr>
          <a:lstStyle/>
          <a:p>
            <a:pPr algn="r"/>
            <a:r>
              <a:rPr lang="en-US" sz="1350" dirty="0">
                <a:solidFill>
                  <a:schemeClr val="bg1">
                    <a:lumMod val="50000"/>
                  </a:schemeClr>
                </a:solidFill>
                <a:latin typeface="AhnbergHand"/>
                <a:cs typeface="AhnbergHand"/>
              </a:rPr>
              <a:t>Geoff Huston</a:t>
            </a:r>
          </a:p>
          <a:p>
            <a:pPr algn="r"/>
            <a:r>
              <a:rPr lang="en-US" sz="1350" dirty="0">
                <a:solidFill>
                  <a:schemeClr val="bg1">
                    <a:lumMod val="50000"/>
                  </a:schemeClr>
                </a:solidFill>
                <a:latin typeface="AhnbergHand"/>
                <a:cs typeface="AhnbergHand"/>
              </a:rPr>
              <a:t>APNIC Labs</a:t>
            </a:r>
          </a:p>
        </p:txBody>
      </p:sp>
      <p:pic>
        <p:nvPicPr>
          <p:cNvPr id="4" name="Picture 3">
            <a:extLst>
              <a:ext uri="{FF2B5EF4-FFF2-40B4-BE49-F238E27FC236}">
                <a16:creationId xmlns:a16="http://schemas.microsoft.com/office/drawing/2014/main" id="{69770D11-7956-2E4C-B8DE-5E5DAC093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726" y="3323209"/>
            <a:ext cx="834441" cy="880164"/>
          </a:xfrm>
          <a:prstGeom prst="rect">
            <a:avLst/>
          </a:prstGeom>
        </p:spPr>
      </p:pic>
    </p:spTree>
    <p:extLst>
      <p:ext uri="{BB962C8B-B14F-4D97-AF65-F5344CB8AC3E}">
        <p14:creationId xmlns:p14="http://schemas.microsoft.com/office/powerpoint/2010/main" val="207478611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2021 in Detail</a:t>
            </a:r>
          </a:p>
        </p:txBody>
      </p:sp>
      <p:sp>
        <p:nvSpPr>
          <p:cNvPr id="8" name="Freeform 7">
            <a:extLst>
              <a:ext uri="{FF2B5EF4-FFF2-40B4-BE49-F238E27FC236}">
                <a16:creationId xmlns:a16="http://schemas.microsoft.com/office/drawing/2014/main" id="{40735FFD-7CDA-A543-B4B8-CB6761D5D9FC}"/>
              </a:ext>
            </a:extLst>
          </p:cNvPr>
          <p:cNvSpPr/>
          <p:nvPr/>
        </p:nvSpPr>
        <p:spPr>
          <a:xfrm>
            <a:off x="2009993" y="3609965"/>
            <a:ext cx="94805" cy="249971"/>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a:extLst>
              <a:ext uri="{FF2B5EF4-FFF2-40B4-BE49-F238E27FC236}">
                <a16:creationId xmlns:a16="http://schemas.microsoft.com/office/drawing/2014/main" id="{5997981E-18C7-7349-B4EE-74CBC17A279F}"/>
              </a:ext>
            </a:extLst>
          </p:cNvPr>
          <p:cNvSpPr/>
          <p:nvPr/>
        </p:nvSpPr>
        <p:spPr>
          <a:xfrm>
            <a:off x="7414493" y="2070723"/>
            <a:ext cx="99490" cy="354425"/>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861926F4-2E73-B048-B0DB-E8A39DECB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914" y="994172"/>
            <a:ext cx="6572250" cy="3943350"/>
          </a:xfrm>
          <a:prstGeom prst="rect">
            <a:avLst/>
          </a:prstGeom>
        </p:spPr>
      </p:pic>
    </p:spTree>
    <p:extLst>
      <p:ext uri="{BB962C8B-B14F-4D97-AF65-F5344CB8AC3E}">
        <p14:creationId xmlns:p14="http://schemas.microsoft.com/office/powerpoint/2010/main" val="30131269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2021 in Detail</a:t>
            </a:r>
          </a:p>
        </p:txBody>
      </p:sp>
      <p:sp>
        <p:nvSpPr>
          <p:cNvPr id="8" name="Freeform 7">
            <a:extLst>
              <a:ext uri="{FF2B5EF4-FFF2-40B4-BE49-F238E27FC236}">
                <a16:creationId xmlns:a16="http://schemas.microsoft.com/office/drawing/2014/main" id="{40735FFD-7CDA-A543-B4B8-CB6761D5D9FC}"/>
              </a:ext>
            </a:extLst>
          </p:cNvPr>
          <p:cNvSpPr/>
          <p:nvPr/>
        </p:nvSpPr>
        <p:spPr>
          <a:xfrm>
            <a:off x="2009993" y="3609965"/>
            <a:ext cx="94805" cy="249971"/>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a:extLst>
              <a:ext uri="{FF2B5EF4-FFF2-40B4-BE49-F238E27FC236}">
                <a16:creationId xmlns:a16="http://schemas.microsoft.com/office/drawing/2014/main" id="{5997981E-18C7-7349-B4EE-74CBC17A279F}"/>
              </a:ext>
            </a:extLst>
          </p:cNvPr>
          <p:cNvSpPr/>
          <p:nvPr/>
        </p:nvSpPr>
        <p:spPr>
          <a:xfrm>
            <a:off x="7414493" y="2070723"/>
            <a:ext cx="99490" cy="354425"/>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861926F4-2E73-B048-B0DB-E8A39DECB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914" y="994172"/>
            <a:ext cx="6572250" cy="3943350"/>
          </a:xfrm>
          <a:prstGeom prst="rect">
            <a:avLst/>
          </a:prstGeom>
        </p:spPr>
      </p:pic>
      <p:sp>
        <p:nvSpPr>
          <p:cNvPr id="3" name="Freeform 2">
            <a:extLst>
              <a:ext uri="{FF2B5EF4-FFF2-40B4-BE49-F238E27FC236}">
                <a16:creationId xmlns:a16="http://schemas.microsoft.com/office/drawing/2014/main" id="{78E45F59-E74D-FE49-8E23-B073ED7416A2}"/>
              </a:ext>
            </a:extLst>
          </p:cNvPr>
          <p:cNvSpPr/>
          <p:nvPr/>
        </p:nvSpPr>
        <p:spPr>
          <a:xfrm>
            <a:off x="6328984" y="1365562"/>
            <a:ext cx="923271" cy="2053520"/>
          </a:xfrm>
          <a:custGeom>
            <a:avLst/>
            <a:gdLst>
              <a:gd name="connsiteX0" fmla="*/ 278550 w 923271"/>
              <a:gd name="connsiteY0" fmla="*/ 1735447 h 2053520"/>
              <a:gd name="connsiteX1" fmla="*/ 501186 w 923271"/>
              <a:gd name="connsiteY1" fmla="*/ 2053499 h 2053520"/>
              <a:gd name="connsiteX2" fmla="*/ 882849 w 923271"/>
              <a:gd name="connsiteY2" fmla="*/ 1743398 h 2053520"/>
              <a:gd name="connsiteX3" fmla="*/ 906703 w 923271"/>
              <a:gd name="connsiteY3" fmla="*/ 534800 h 2053520"/>
              <a:gd name="connsiteX4" fmla="*/ 835141 w 923271"/>
              <a:gd name="connsiteY4" fmla="*/ 97478 h 2053520"/>
              <a:gd name="connsiteX5" fmla="*/ 556846 w 923271"/>
              <a:gd name="connsiteY5" fmla="*/ 33868 h 2053520"/>
              <a:gd name="connsiteX6" fmla="*/ 8206 w 923271"/>
              <a:gd name="connsiteY6" fmla="*/ 526848 h 2053520"/>
              <a:gd name="connsiteX7" fmla="*/ 278550 w 923271"/>
              <a:gd name="connsiteY7" fmla="*/ 1512810 h 205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271" h="2053520">
                <a:moveTo>
                  <a:pt x="278550" y="1735447"/>
                </a:moveTo>
                <a:cubicBezTo>
                  <a:pt x="339510" y="1893810"/>
                  <a:pt x="400470" y="2052174"/>
                  <a:pt x="501186" y="2053499"/>
                </a:cubicBezTo>
                <a:cubicBezTo>
                  <a:pt x="601902" y="2054824"/>
                  <a:pt x="815263" y="1996515"/>
                  <a:pt x="882849" y="1743398"/>
                </a:cubicBezTo>
                <a:cubicBezTo>
                  <a:pt x="950435" y="1490281"/>
                  <a:pt x="914654" y="809120"/>
                  <a:pt x="906703" y="534800"/>
                </a:cubicBezTo>
                <a:cubicBezTo>
                  <a:pt x="898752" y="260480"/>
                  <a:pt x="893451" y="180967"/>
                  <a:pt x="835141" y="97478"/>
                </a:cubicBezTo>
                <a:cubicBezTo>
                  <a:pt x="776832" y="13989"/>
                  <a:pt x="694669" y="-37694"/>
                  <a:pt x="556846" y="33868"/>
                </a:cubicBezTo>
                <a:cubicBezTo>
                  <a:pt x="419024" y="105430"/>
                  <a:pt x="54589" y="280358"/>
                  <a:pt x="8206" y="526848"/>
                </a:cubicBezTo>
                <a:cubicBezTo>
                  <a:pt x="-38177" y="773338"/>
                  <a:pt x="120186" y="1143074"/>
                  <a:pt x="278550" y="1512810"/>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4" name="Freeform 3">
            <a:extLst>
              <a:ext uri="{FF2B5EF4-FFF2-40B4-BE49-F238E27FC236}">
                <a16:creationId xmlns:a16="http://schemas.microsoft.com/office/drawing/2014/main" id="{D7248DCC-739A-D344-ABBC-2937E697AB58}"/>
              </a:ext>
            </a:extLst>
          </p:cNvPr>
          <p:cNvSpPr/>
          <p:nvPr/>
        </p:nvSpPr>
        <p:spPr>
          <a:xfrm>
            <a:off x="2827458" y="3336308"/>
            <a:ext cx="677377" cy="1283400"/>
          </a:xfrm>
          <a:custGeom>
            <a:avLst/>
            <a:gdLst>
              <a:gd name="connsiteX0" fmla="*/ 297405 w 677377"/>
              <a:gd name="connsiteY0" fmla="*/ 1283400 h 1283400"/>
              <a:gd name="connsiteX1" fmla="*/ 663165 w 677377"/>
              <a:gd name="connsiteY1" fmla="*/ 1005104 h 1283400"/>
              <a:gd name="connsiteX2" fmla="*/ 559798 w 677377"/>
              <a:gd name="connsiteY2" fmla="*/ 66850 h 1283400"/>
              <a:gd name="connsiteX3" fmla="*/ 162232 w 677377"/>
              <a:gd name="connsiteY3" fmla="*/ 146363 h 1283400"/>
              <a:gd name="connsiteX4" fmla="*/ 3206 w 677377"/>
              <a:gd name="connsiteY4" fmla="*/ 710906 h 1283400"/>
              <a:gd name="connsiteX5" fmla="*/ 289453 w 677377"/>
              <a:gd name="connsiteY5" fmla="*/ 1108471 h 12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77" h="1283400">
                <a:moveTo>
                  <a:pt x="297405" y="1283400"/>
                </a:moveTo>
                <a:cubicBezTo>
                  <a:pt x="458419" y="1245631"/>
                  <a:pt x="619433" y="1207862"/>
                  <a:pt x="663165" y="1005104"/>
                </a:cubicBezTo>
                <a:cubicBezTo>
                  <a:pt x="706897" y="802346"/>
                  <a:pt x="643287" y="209973"/>
                  <a:pt x="559798" y="66850"/>
                </a:cubicBezTo>
                <a:cubicBezTo>
                  <a:pt x="476309" y="-76274"/>
                  <a:pt x="254997" y="39021"/>
                  <a:pt x="162232" y="146363"/>
                </a:cubicBezTo>
                <a:cubicBezTo>
                  <a:pt x="69467" y="253705"/>
                  <a:pt x="-17997" y="550555"/>
                  <a:pt x="3206" y="710906"/>
                </a:cubicBezTo>
                <a:cubicBezTo>
                  <a:pt x="24409" y="871257"/>
                  <a:pt x="156931" y="989864"/>
                  <a:pt x="289453" y="1108471"/>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5" name="TextBox 4">
            <a:extLst>
              <a:ext uri="{FF2B5EF4-FFF2-40B4-BE49-F238E27FC236}">
                <a16:creationId xmlns:a16="http://schemas.microsoft.com/office/drawing/2014/main" id="{2851F28D-8101-4D43-BFB0-FD719F70A934}"/>
              </a:ext>
            </a:extLst>
          </p:cNvPr>
          <p:cNvSpPr txBox="1"/>
          <p:nvPr/>
        </p:nvSpPr>
        <p:spPr>
          <a:xfrm>
            <a:off x="3164482" y="1697535"/>
            <a:ext cx="268759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400" b="0" i="0" u="none" strike="noStrike" cap="none" spc="0" normalizeH="0" baseline="0" dirty="0">
                <a:ln>
                  <a:noFill/>
                </a:ln>
                <a:solidFill>
                  <a:srgbClr val="000000"/>
                </a:solidFill>
                <a:effectLst/>
                <a:uFillTx/>
                <a:latin typeface="AhnbergHand" pitchFamily="2" charset="0"/>
                <a:sym typeface="Arial"/>
              </a:rPr>
              <a:t>Route </a:t>
            </a:r>
            <a:r>
              <a:rPr kumimoji="0" lang="en-AU" sz="1400" b="0" i="0" u="none" strike="noStrike" cap="none" spc="0" normalizeH="0" baseline="0" dirty="0" err="1">
                <a:ln>
                  <a:noFill/>
                </a:ln>
                <a:solidFill>
                  <a:srgbClr val="000000"/>
                </a:solidFill>
                <a:effectLst/>
                <a:uFillTx/>
                <a:latin typeface="AhnbergHand" pitchFamily="2" charset="0"/>
                <a:sym typeface="Arial"/>
              </a:rPr>
              <a:t>deaggregation</a:t>
            </a:r>
            <a:r>
              <a:rPr kumimoji="0" lang="en-AU" sz="1400" b="0" i="0" u="none" strike="noStrike" cap="none" spc="0" normalizeH="0" baseline="0" dirty="0">
                <a:ln>
                  <a:noFill/>
                </a:ln>
                <a:solidFill>
                  <a:srgbClr val="000000"/>
                </a:solidFill>
                <a:effectLst/>
                <a:uFillTx/>
                <a:latin typeface="AhnbergHand" pitchFamily="2" charset="0"/>
                <a:sym typeface="Arial"/>
              </a:rPr>
              <a:t> events</a:t>
            </a:r>
          </a:p>
        </p:txBody>
      </p:sp>
      <p:sp>
        <p:nvSpPr>
          <p:cNvPr id="7" name="Freeform 6">
            <a:extLst>
              <a:ext uri="{FF2B5EF4-FFF2-40B4-BE49-F238E27FC236}">
                <a16:creationId xmlns:a16="http://schemas.microsoft.com/office/drawing/2014/main" id="{1F3423B2-1DD6-8943-80D7-03FB38EB4F48}"/>
              </a:ext>
            </a:extLst>
          </p:cNvPr>
          <p:cNvSpPr/>
          <p:nvPr/>
        </p:nvSpPr>
        <p:spPr>
          <a:xfrm>
            <a:off x="5192202" y="2059388"/>
            <a:ext cx="1017767" cy="39756"/>
          </a:xfrm>
          <a:custGeom>
            <a:avLst/>
            <a:gdLst>
              <a:gd name="connsiteX0" fmla="*/ 0 w 1017767"/>
              <a:gd name="connsiteY0" fmla="*/ 0 h 39756"/>
              <a:gd name="connsiteX1" fmla="*/ 174928 w 1017767"/>
              <a:gd name="connsiteY1" fmla="*/ 15902 h 39756"/>
              <a:gd name="connsiteX2" fmla="*/ 1017767 w 1017767"/>
              <a:gd name="connsiteY2" fmla="*/ 39756 h 39756"/>
            </a:gdLst>
            <a:ahLst/>
            <a:cxnLst>
              <a:cxn ang="0">
                <a:pos x="connsiteX0" y="connsiteY0"/>
              </a:cxn>
              <a:cxn ang="0">
                <a:pos x="connsiteX1" y="connsiteY1"/>
              </a:cxn>
              <a:cxn ang="0">
                <a:pos x="connsiteX2" y="connsiteY2"/>
              </a:cxn>
            </a:cxnLst>
            <a:rect l="l" t="t" r="r" b="b"/>
            <a:pathLst>
              <a:path w="1017767" h="39756">
                <a:moveTo>
                  <a:pt x="0" y="0"/>
                </a:moveTo>
                <a:cubicBezTo>
                  <a:pt x="2650" y="4638"/>
                  <a:pt x="5300" y="9276"/>
                  <a:pt x="174928" y="15902"/>
                </a:cubicBezTo>
                <a:cubicBezTo>
                  <a:pt x="344556" y="22528"/>
                  <a:pt x="681161" y="31142"/>
                  <a:pt x="1017767" y="39756"/>
                </a:cubicBezTo>
              </a:path>
            </a:pathLst>
          </a:custGeom>
          <a:noFill/>
          <a:ln w="25400" cap="flat">
            <a:solidFill>
              <a:schemeClr val="accent3">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10" name="Freeform 9">
            <a:extLst>
              <a:ext uri="{FF2B5EF4-FFF2-40B4-BE49-F238E27FC236}">
                <a16:creationId xmlns:a16="http://schemas.microsoft.com/office/drawing/2014/main" id="{ECBDFEB3-6D71-A44F-A4B1-F83989EE1363}"/>
              </a:ext>
            </a:extLst>
          </p:cNvPr>
          <p:cNvSpPr/>
          <p:nvPr/>
        </p:nvSpPr>
        <p:spPr>
          <a:xfrm>
            <a:off x="3331597" y="2059388"/>
            <a:ext cx="1789043" cy="1144988"/>
          </a:xfrm>
          <a:custGeom>
            <a:avLst/>
            <a:gdLst>
              <a:gd name="connsiteX0" fmla="*/ 1789043 w 1789043"/>
              <a:gd name="connsiteY0" fmla="*/ 0 h 1144988"/>
              <a:gd name="connsiteX1" fmla="*/ 882594 w 1789043"/>
              <a:gd name="connsiteY1" fmla="*/ 580445 h 1144988"/>
              <a:gd name="connsiteX2" fmla="*/ 0 w 1789043"/>
              <a:gd name="connsiteY2" fmla="*/ 1144988 h 1144988"/>
            </a:gdLst>
            <a:ahLst/>
            <a:cxnLst>
              <a:cxn ang="0">
                <a:pos x="connsiteX0" y="connsiteY0"/>
              </a:cxn>
              <a:cxn ang="0">
                <a:pos x="connsiteX1" y="connsiteY1"/>
              </a:cxn>
              <a:cxn ang="0">
                <a:pos x="connsiteX2" y="connsiteY2"/>
              </a:cxn>
            </a:cxnLst>
            <a:rect l="l" t="t" r="r" b="b"/>
            <a:pathLst>
              <a:path w="1789043" h="1144988">
                <a:moveTo>
                  <a:pt x="1789043" y="0"/>
                </a:moveTo>
                <a:lnTo>
                  <a:pt x="882594" y="580445"/>
                </a:lnTo>
                <a:lnTo>
                  <a:pt x="0" y="1144988"/>
                </a:ln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11" name="TextBox 10">
            <a:extLst>
              <a:ext uri="{FF2B5EF4-FFF2-40B4-BE49-F238E27FC236}">
                <a16:creationId xmlns:a16="http://schemas.microsoft.com/office/drawing/2014/main" id="{D930080A-E8EA-5E4A-B5C3-CA84A54EF080}"/>
              </a:ext>
            </a:extLst>
          </p:cNvPr>
          <p:cNvSpPr txBox="1"/>
          <p:nvPr/>
        </p:nvSpPr>
        <p:spPr>
          <a:xfrm>
            <a:off x="4945711" y="4039263"/>
            <a:ext cx="323902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AU" sz="1200" dirty="0">
                <a:latin typeface="AhnbergHand" pitchFamily="2" charset="0"/>
              </a:rPr>
              <a:t>CERN Future Net Research Platform</a:t>
            </a:r>
            <a:endParaRPr kumimoji="0" lang="en-AU" sz="1200" b="0" i="0" u="none" strike="noStrike" cap="none" spc="0" normalizeH="0" baseline="0" dirty="0">
              <a:ln>
                <a:noFill/>
              </a:ln>
              <a:solidFill>
                <a:srgbClr val="000000"/>
              </a:solidFill>
              <a:effectLst/>
              <a:uFillTx/>
              <a:latin typeface="AhnbergHand" pitchFamily="2" charset="0"/>
              <a:sym typeface="Arial"/>
            </a:endParaRPr>
          </a:p>
        </p:txBody>
      </p:sp>
      <p:sp>
        <p:nvSpPr>
          <p:cNvPr id="12" name="Freeform 11">
            <a:extLst>
              <a:ext uri="{FF2B5EF4-FFF2-40B4-BE49-F238E27FC236}">
                <a16:creationId xmlns:a16="http://schemas.microsoft.com/office/drawing/2014/main" id="{C6E89041-EA30-404A-B6F4-319930B1CCFA}"/>
              </a:ext>
            </a:extLst>
          </p:cNvPr>
          <p:cNvSpPr/>
          <p:nvPr/>
        </p:nvSpPr>
        <p:spPr>
          <a:xfrm>
            <a:off x="4141275" y="2659352"/>
            <a:ext cx="439076" cy="1403765"/>
          </a:xfrm>
          <a:custGeom>
            <a:avLst/>
            <a:gdLst>
              <a:gd name="connsiteX0" fmla="*/ 64965 w 439076"/>
              <a:gd name="connsiteY0" fmla="*/ 1403765 h 1403765"/>
              <a:gd name="connsiteX1" fmla="*/ 390968 w 439076"/>
              <a:gd name="connsiteY1" fmla="*/ 950540 h 1403765"/>
              <a:gd name="connsiteX2" fmla="*/ 422774 w 439076"/>
              <a:gd name="connsiteY2" fmla="*/ 195166 h 1403765"/>
              <a:gd name="connsiteX3" fmla="*/ 247845 w 439076"/>
              <a:gd name="connsiteY3" fmla="*/ 12286 h 1403765"/>
              <a:gd name="connsiteX4" fmla="*/ 1355 w 439076"/>
              <a:gd name="connsiteY4" fmla="*/ 449608 h 1403765"/>
              <a:gd name="connsiteX5" fmla="*/ 152429 w 439076"/>
              <a:gd name="connsiteY5" fmla="*/ 1045956 h 1403765"/>
              <a:gd name="connsiteX6" fmla="*/ 231942 w 439076"/>
              <a:gd name="connsiteY6" fmla="*/ 1117518 h 140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76" h="1403765">
                <a:moveTo>
                  <a:pt x="64965" y="1403765"/>
                </a:moveTo>
                <a:cubicBezTo>
                  <a:pt x="198149" y="1277869"/>
                  <a:pt x="331333" y="1151973"/>
                  <a:pt x="390968" y="950540"/>
                </a:cubicBezTo>
                <a:cubicBezTo>
                  <a:pt x="450603" y="749107"/>
                  <a:pt x="446628" y="351542"/>
                  <a:pt x="422774" y="195166"/>
                </a:cubicBezTo>
                <a:cubicBezTo>
                  <a:pt x="398920" y="38790"/>
                  <a:pt x="318081" y="-30121"/>
                  <a:pt x="247845" y="12286"/>
                </a:cubicBezTo>
                <a:cubicBezTo>
                  <a:pt x="177609" y="54693"/>
                  <a:pt x="17258" y="277330"/>
                  <a:pt x="1355" y="449608"/>
                </a:cubicBezTo>
                <a:cubicBezTo>
                  <a:pt x="-14548" y="621886"/>
                  <a:pt x="113998" y="934638"/>
                  <a:pt x="152429" y="1045956"/>
                </a:cubicBezTo>
                <a:cubicBezTo>
                  <a:pt x="190860" y="1157274"/>
                  <a:pt x="211401" y="1137396"/>
                  <a:pt x="231942" y="1117518"/>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13" name="Freeform 12">
            <a:extLst>
              <a:ext uri="{FF2B5EF4-FFF2-40B4-BE49-F238E27FC236}">
                <a16:creationId xmlns:a16="http://schemas.microsoft.com/office/drawing/2014/main" id="{240C6481-B47F-2748-81C0-EEE89A4C03CF}"/>
              </a:ext>
            </a:extLst>
          </p:cNvPr>
          <p:cNvSpPr/>
          <p:nvPr/>
        </p:nvSpPr>
        <p:spPr>
          <a:xfrm>
            <a:off x="4492487" y="3729162"/>
            <a:ext cx="803082" cy="294198"/>
          </a:xfrm>
          <a:custGeom>
            <a:avLst/>
            <a:gdLst>
              <a:gd name="connsiteX0" fmla="*/ 0 w 803082"/>
              <a:gd name="connsiteY0" fmla="*/ 0 h 294198"/>
              <a:gd name="connsiteX1" fmla="*/ 71562 w 803082"/>
              <a:gd name="connsiteY1" fmla="*/ 23854 h 294198"/>
              <a:gd name="connsiteX2" fmla="*/ 803082 w 803082"/>
              <a:gd name="connsiteY2" fmla="*/ 294198 h 294198"/>
            </a:gdLst>
            <a:ahLst/>
            <a:cxnLst>
              <a:cxn ang="0">
                <a:pos x="connsiteX0" y="connsiteY0"/>
              </a:cxn>
              <a:cxn ang="0">
                <a:pos x="connsiteX1" y="connsiteY1"/>
              </a:cxn>
              <a:cxn ang="0">
                <a:pos x="connsiteX2" y="connsiteY2"/>
              </a:cxn>
            </a:cxnLst>
            <a:rect l="l" t="t" r="r" b="b"/>
            <a:pathLst>
              <a:path w="803082" h="294198">
                <a:moveTo>
                  <a:pt x="0" y="0"/>
                </a:moveTo>
                <a:lnTo>
                  <a:pt x="71562" y="23854"/>
                </a:lnTo>
                <a:lnTo>
                  <a:pt x="803082" y="294198"/>
                </a:lnTo>
              </a:path>
            </a:pathLst>
          </a:custGeom>
          <a:noFill/>
          <a:ln w="25400" cap="flat">
            <a:solidFill>
              <a:schemeClr val="accent3">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15703893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in 2021</a:t>
            </a:r>
          </a:p>
        </p:txBody>
      </p:sp>
      <p:sp>
        <p:nvSpPr>
          <p:cNvPr id="3" name="Content Placeholder 2"/>
          <p:cNvSpPr>
            <a:spLocks noGrp="1"/>
          </p:cNvSpPr>
          <p:nvPr>
            <p:ph idx="1"/>
          </p:nvPr>
        </p:nvSpPr>
        <p:spPr/>
        <p:txBody>
          <a:bodyPr>
            <a:normAutofit lnSpcReduction="10000"/>
          </a:bodyPr>
          <a:lstStyle/>
          <a:p>
            <a:r>
              <a:rPr lang="en-US" dirty="0"/>
              <a:t>Overall IPv6 Internet growth in terms of BGP is still increasing, and is currently at some </a:t>
            </a:r>
            <a:r>
              <a:rPr lang="en-US" b="1" dirty="0">
                <a:solidFill>
                  <a:srgbClr val="FF0000"/>
                </a:solidFill>
              </a:rPr>
              <a:t>41,000 route entries p.a.	</a:t>
            </a:r>
          </a:p>
          <a:p>
            <a:pPr lvl="1"/>
            <a:r>
              <a:rPr lang="en-US" sz="1800" dirty="0">
                <a:solidFill>
                  <a:schemeClr val="tx1"/>
                </a:solidFill>
              </a:rPr>
              <a:t>With a couple of </a:t>
            </a:r>
            <a:r>
              <a:rPr lang="en-US" sz="1800" dirty="0" err="1">
                <a:solidFill>
                  <a:schemeClr val="tx1"/>
                </a:solidFill>
              </a:rPr>
              <a:t>deaggregation</a:t>
            </a:r>
            <a:r>
              <a:rPr lang="en-US" sz="1800" dirty="0">
                <a:solidFill>
                  <a:schemeClr val="tx1"/>
                </a:solidFill>
              </a:rPr>
              <a:t> leaks along the way!</a:t>
            </a:r>
            <a:endParaRPr lang="en-US" dirty="0">
              <a:solidFill>
                <a:schemeClr val="tx1"/>
              </a:solidFill>
            </a:endParaRPr>
          </a:p>
          <a:p>
            <a:endParaRPr lang="en-US" dirty="0">
              <a:solidFill>
                <a:schemeClr val="tx1"/>
              </a:solidFill>
            </a:endParaRPr>
          </a:p>
          <a:p>
            <a:r>
              <a:rPr lang="en-US" dirty="0">
                <a:solidFill>
                  <a:schemeClr val="tx1"/>
                </a:solidFill>
              </a:rPr>
              <a:t>It’s a case of increasing growth, not just constant growth</a:t>
            </a:r>
          </a:p>
          <a:p>
            <a:pPr lvl="1"/>
            <a:r>
              <a:rPr lang="en-US" dirty="0">
                <a:solidFill>
                  <a:schemeClr val="tx1"/>
                </a:solidFill>
              </a:rPr>
              <a:t>More use of /48 more specifics</a:t>
            </a:r>
          </a:p>
          <a:p>
            <a:pPr lvl="1"/>
            <a:r>
              <a:rPr lang="en-US" dirty="0">
                <a:solidFill>
                  <a:schemeClr val="tx1"/>
                </a:solidFill>
              </a:rPr>
              <a:t>More networks advertising IPv6 prefixes</a:t>
            </a:r>
            <a:endParaRPr lang="en-US" b="1" dirty="0">
              <a:solidFill>
                <a:srgbClr val="FF0000"/>
              </a:solidFill>
            </a:endParaRPr>
          </a:p>
        </p:txBody>
      </p:sp>
    </p:spTree>
    <p:extLst>
      <p:ext uri="{BB962C8B-B14F-4D97-AF65-F5344CB8AC3E}">
        <p14:creationId xmlns:p14="http://schemas.microsoft.com/office/powerpoint/2010/main" val="31599197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EC19-4FC8-864D-91C1-31B15B533116}"/>
              </a:ext>
            </a:extLst>
          </p:cNvPr>
          <p:cNvSpPr>
            <a:spLocks noGrp="1"/>
          </p:cNvSpPr>
          <p:nvPr>
            <p:ph type="title"/>
          </p:nvPr>
        </p:nvSpPr>
        <p:spPr/>
        <p:txBody>
          <a:bodyPr/>
          <a:lstStyle/>
          <a:p>
            <a:r>
              <a:rPr lang="en-AU" dirty="0">
                <a:latin typeface="Powderfinger Type" panose="02020709070000000403" pitchFamily="49" charset="77"/>
              </a:rPr>
              <a:t>The Highlights</a:t>
            </a:r>
          </a:p>
        </p:txBody>
      </p:sp>
      <p:sp>
        <p:nvSpPr>
          <p:cNvPr id="3" name="Text Placeholder 2">
            <a:extLst>
              <a:ext uri="{FF2B5EF4-FFF2-40B4-BE49-F238E27FC236}">
                <a16:creationId xmlns:a16="http://schemas.microsoft.com/office/drawing/2014/main" id="{4043EDD3-388B-6B47-A54D-A58F5223F7B8}"/>
              </a:ext>
            </a:extLst>
          </p:cNvPr>
          <p:cNvSpPr>
            <a:spLocks noGrp="1"/>
          </p:cNvSpPr>
          <p:nvPr>
            <p:ph type="body" idx="1"/>
          </p:nvPr>
        </p:nvSpPr>
        <p:spPr/>
        <p:txBody>
          <a:bodyPr/>
          <a:lstStyle/>
          <a:p>
            <a:r>
              <a:rPr lang="en-AU" dirty="0">
                <a:solidFill>
                  <a:schemeClr val="bg1">
                    <a:lumMod val="75000"/>
                  </a:schemeClr>
                </a:solidFill>
              </a:rPr>
              <a:t>IPv4 FIB Summary</a:t>
            </a:r>
          </a:p>
          <a:p>
            <a:r>
              <a:rPr lang="en-AU" dirty="0">
                <a:solidFill>
                  <a:schemeClr val="bg1">
                    <a:lumMod val="75000"/>
                  </a:schemeClr>
                </a:solidFill>
              </a:rPr>
              <a:t>IPv6 FIB Summary</a:t>
            </a:r>
          </a:p>
          <a:p>
            <a:r>
              <a:rPr lang="en-AU" dirty="0"/>
              <a:t>FIB Projections</a:t>
            </a:r>
          </a:p>
          <a:p>
            <a:r>
              <a:rPr lang="en-AU" dirty="0">
                <a:solidFill>
                  <a:schemeClr val="bg1">
                    <a:lumMod val="75000"/>
                  </a:schemeClr>
                </a:solidFill>
              </a:rPr>
              <a:t>Churn</a:t>
            </a:r>
          </a:p>
          <a:p>
            <a:r>
              <a:rPr lang="en-AU" dirty="0">
                <a:solidFill>
                  <a:schemeClr val="bg1">
                    <a:lumMod val="75000"/>
                  </a:schemeClr>
                </a:solidFill>
              </a:rPr>
              <a:t>Conclusions</a:t>
            </a:r>
          </a:p>
        </p:txBody>
      </p:sp>
    </p:spTree>
    <p:extLst>
      <p:ext uri="{BB962C8B-B14F-4D97-AF65-F5344CB8AC3E}">
        <p14:creationId xmlns:p14="http://schemas.microsoft.com/office/powerpoint/2010/main" val="18429392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BGP Table Size Predictions</a:t>
            </a:r>
          </a:p>
        </p:txBody>
      </p:sp>
      <p:sp>
        <p:nvSpPr>
          <p:cNvPr id="3" name="Content Placeholder 2"/>
          <p:cNvSpPr>
            <a:spLocks noGrp="1"/>
          </p:cNvSpPr>
          <p:nvPr>
            <p:ph idx="1"/>
          </p:nvPr>
        </p:nvSpPr>
        <p:spPr>
          <a:xfrm>
            <a:off x="332490" y="1437436"/>
            <a:ext cx="3497302" cy="3423827"/>
          </a:xfrm>
        </p:spPr>
        <p:txBody>
          <a:bodyPr>
            <a:normAutofit/>
          </a:bodyPr>
          <a:lstStyle/>
          <a:p>
            <a:pPr marL="0" indent="0">
              <a:spcBef>
                <a:spcPts val="450"/>
              </a:spcBef>
              <a:buNone/>
            </a:pPr>
            <a:r>
              <a:rPr lang="en-US" sz="1600" dirty="0"/>
              <a:t>Date	  RIB Size   </a:t>
            </a:r>
            <a:r>
              <a:rPr lang="en-US" sz="1600" dirty="0">
                <a:solidFill>
                  <a:schemeClr val="bg1">
                    <a:lumMod val="65000"/>
                  </a:schemeClr>
                </a:solidFill>
              </a:rPr>
              <a:t>Prediction</a:t>
            </a:r>
            <a:r>
              <a:rPr lang="en-US" sz="1600" dirty="0"/>
              <a:t> </a:t>
            </a:r>
          </a:p>
          <a:p>
            <a:pPr marL="0" indent="0">
              <a:spcBef>
                <a:spcPts val="450"/>
              </a:spcBef>
              <a:buNone/>
            </a:pPr>
            <a:r>
              <a:rPr lang="en-US" sz="1600" dirty="0"/>
              <a:t>Jan</a:t>
            </a:r>
            <a:r>
              <a:rPr lang="en-US" sz="1600" i="1" dirty="0"/>
              <a:t> 2018	  699,000	</a:t>
            </a:r>
          </a:p>
          <a:p>
            <a:pPr marL="0" indent="0">
              <a:spcBef>
                <a:spcPts val="450"/>
              </a:spcBef>
              <a:buNone/>
            </a:pPr>
            <a:r>
              <a:rPr lang="en-US" sz="1600" i="1" dirty="0"/>
              <a:t>       2019	  760,000</a:t>
            </a:r>
          </a:p>
          <a:p>
            <a:pPr marL="0" indent="0">
              <a:spcBef>
                <a:spcPts val="450"/>
              </a:spcBef>
              <a:buNone/>
            </a:pPr>
            <a:r>
              <a:rPr lang="en-US" sz="1600" i="1" dirty="0"/>
              <a:t>       2020	  814,000</a:t>
            </a:r>
          </a:p>
          <a:p>
            <a:pPr marL="0" indent="0">
              <a:spcBef>
                <a:spcPts val="450"/>
              </a:spcBef>
              <a:buNone/>
            </a:pPr>
            <a:r>
              <a:rPr lang="en-US" sz="1600" i="1" dirty="0">
                <a:solidFill>
                  <a:schemeClr val="bg1">
                    <a:lumMod val="50000"/>
                  </a:schemeClr>
                </a:solidFill>
              </a:rPr>
              <a:t>       </a:t>
            </a:r>
            <a:r>
              <a:rPr lang="en-US" sz="1600" i="1" dirty="0">
                <a:solidFill>
                  <a:schemeClr val="tx1"/>
                </a:solidFill>
              </a:rPr>
              <a:t>2021   866,000</a:t>
            </a:r>
          </a:p>
          <a:p>
            <a:pPr marL="0" indent="0">
              <a:spcBef>
                <a:spcPts val="450"/>
              </a:spcBef>
              <a:buNone/>
            </a:pPr>
            <a:r>
              <a:rPr lang="en-US" sz="1600" i="1" dirty="0">
                <a:solidFill>
                  <a:schemeClr val="bg1">
                    <a:lumMod val="50000"/>
                  </a:schemeClr>
                </a:solidFill>
              </a:rPr>
              <a:t>       </a:t>
            </a:r>
            <a:r>
              <a:rPr lang="en-US" sz="1600" i="1" dirty="0">
                <a:solidFill>
                  <a:schemeClr val="tx1"/>
                </a:solidFill>
              </a:rPr>
              <a:t>2022</a:t>
            </a:r>
            <a:r>
              <a:rPr lang="en-US" sz="1600" i="1" dirty="0">
                <a:solidFill>
                  <a:schemeClr val="bg1">
                    <a:lumMod val="50000"/>
                  </a:schemeClr>
                </a:solidFill>
              </a:rPr>
              <a:t>	  </a:t>
            </a:r>
            <a:r>
              <a:rPr lang="en-US" sz="1600" i="1" dirty="0">
                <a:solidFill>
                  <a:schemeClr val="tx1"/>
                </a:solidFill>
              </a:rPr>
              <a:t>906,000</a:t>
            </a:r>
            <a:r>
              <a:rPr lang="en-US" sz="1600" i="1" dirty="0">
                <a:solidFill>
                  <a:schemeClr val="bg1">
                    <a:lumMod val="50000"/>
                  </a:schemeClr>
                </a:solidFill>
              </a:rPr>
              <a:t>    908,000</a:t>
            </a:r>
          </a:p>
          <a:p>
            <a:pPr marL="0" indent="0">
              <a:spcBef>
                <a:spcPts val="450"/>
              </a:spcBef>
              <a:buNone/>
            </a:pPr>
            <a:r>
              <a:rPr lang="en-US" sz="1600" i="1" dirty="0">
                <a:solidFill>
                  <a:schemeClr val="bg1">
                    <a:lumMod val="50000"/>
                  </a:schemeClr>
                </a:solidFill>
              </a:rPr>
              <a:t>       2023	    	   956,000</a:t>
            </a:r>
          </a:p>
          <a:p>
            <a:pPr marL="0" indent="0">
              <a:spcBef>
                <a:spcPts val="450"/>
              </a:spcBef>
              <a:buNone/>
            </a:pPr>
            <a:r>
              <a:rPr lang="en-US" sz="1600" i="1" dirty="0">
                <a:solidFill>
                  <a:schemeClr val="bg1">
                    <a:lumMod val="50000"/>
                  </a:schemeClr>
                </a:solidFill>
              </a:rPr>
              <a:t>       2024     	1,004,000</a:t>
            </a:r>
          </a:p>
          <a:p>
            <a:pPr marL="0" indent="0">
              <a:spcBef>
                <a:spcPts val="450"/>
              </a:spcBef>
              <a:buNone/>
            </a:pPr>
            <a:r>
              <a:rPr lang="en-US" sz="1600" i="1" dirty="0">
                <a:solidFill>
                  <a:schemeClr val="bg1">
                    <a:lumMod val="50000"/>
                  </a:schemeClr>
                </a:solidFill>
              </a:rPr>
              <a:t>       2025	 	1,052,000</a:t>
            </a:r>
          </a:p>
          <a:p>
            <a:pPr marL="0" indent="0">
              <a:spcBef>
                <a:spcPts val="450"/>
              </a:spcBef>
              <a:buNone/>
            </a:pPr>
            <a:r>
              <a:rPr lang="en-US" sz="1600" i="1" dirty="0">
                <a:solidFill>
                  <a:schemeClr val="bg1">
                    <a:lumMod val="50000"/>
                  </a:schemeClr>
                </a:solidFill>
              </a:rPr>
              <a:t>       2026		1,100,000</a:t>
            </a:r>
          </a:p>
          <a:p>
            <a:pPr marL="0" indent="0">
              <a:spcBef>
                <a:spcPts val="450"/>
              </a:spcBef>
              <a:buNone/>
            </a:pPr>
            <a:r>
              <a:rPr lang="en-US" sz="1600" i="1" dirty="0">
                <a:solidFill>
                  <a:schemeClr val="bg1">
                    <a:lumMod val="50000"/>
                  </a:schemeClr>
                </a:solidFill>
              </a:rPr>
              <a:t>       2027                 1,148,000</a:t>
            </a:r>
          </a:p>
          <a:p>
            <a:pPr marL="0" indent="0">
              <a:spcBef>
                <a:spcPts val="450"/>
              </a:spcBef>
              <a:buNone/>
            </a:pPr>
            <a:endParaRPr lang="en-US" sz="1600" dirty="0">
              <a:solidFill>
                <a:schemeClr val="bg1">
                  <a:lumMod val="65000"/>
                </a:schemeClr>
              </a:solidFill>
            </a:endParaRPr>
          </a:p>
        </p:txBody>
      </p:sp>
      <p:pic>
        <p:nvPicPr>
          <p:cNvPr id="8" name="Picture 7">
            <a:extLst>
              <a:ext uri="{FF2B5EF4-FFF2-40B4-BE49-F238E27FC236}">
                <a16:creationId xmlns:a16="http://schemas.microsoft.com/office/drawing/2014/main" id="{E31710CC-1035-714C-9749-7B59C12F3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953" y="1437436"/>
            <a:ext cx="5167512" cy="3068210"/>
          </a:xfrm>
          <a:prstGeom prst="rect">
            <a:avLst/>
          </a:prstGeom>
        </p:spPr>
      </p:pic>
      <p:sp>
        <p:nvSpPr>
          <p:cNvPr id="4" name="Freeform 3">
            <a:extLst>
              <a:ext uri="{FF2B5EF4-FFF2-40B4-BE49-F238E27FC236}">
                <a16:creationId xmlns:a16="http://schemas.microsoft.com/office/drawing/2014/main" id="{77CF617E-410A-B943-9E9B-3A8AC05A96A8}"/>
              </a:ext>
            </a:extLst>
          </p:cNvPr>
          <p:cNvSpPr/>
          <p:nvPr/>
        </p:nvSpPr>
        <p:spPr>
          <a:xfrm>
            <a:off x="8267928" y="2632377"/>
            <a:ext cx="588617" cy="386518"/>
          </a:xfrm>
          <a:custGeom>
            <a:avLst/>
            <a:gdLst>
              <a:gd name="connsiteX0" fmla="*/ 0 w 588617"/>
              <a:gd name="connsiteY0" fmla="*/ 291513 h 386518"/>
              <a:gd name="connsiteX1" fmla="*/ 438036 w 588617"/>
              <a:gd name="connsiteY1" fmla="*/ 373645 h 386518"/>
              <a:gd name="connsiteX2" fmla="*/ 580398 w 588617"/>
              <a:gd name="connsiteY2" fmla="*/ 50593 h 386518"/>
              <a:gd name="connsiteX3" fmla="*/ 229969 w 588617"/>
              <a:gd name="connsiteY3" fmla="*/ 17740 h 386518"/>
              <a:gd name="connsiteX4" fmla="*/ 104034 w 588617"/>
              <a:gd name="connsiteY4" fmla="*/ 220332 h 386518"/>
              <a:gd name="connsiteX5" fmla="*/ 153313 w 588617"/>
              <a:gd name="connsiteY5" fmla="*/ 242234 h 38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17" h="386518">
                <a:moveTo>
                  <a:pt x="0" y="291513"/>
                </a:moveTo>
                <a:cubicBezTo>
                  <a:pt x="170651" y="352655"/>
                  <a:pt x="341303" y="413798"/>
                  <a:pt x="438036" y="373645"/>
                </a:cubicBezTo>
                <a:cubicBezTo>
                  <a:pt x="534769" y="333492"/>
                  <a:pt x="615076" y="109910"/>
                  <a:pt x="580398" y="50593"/>
                </a:cubicBezTo>
                <a:cubicBezTo>
                  <a:pt x="545720" y="-8724"/>
                  <a:pt x="309363" y="-10550"/>
                  <a:pt x="229969" y="17740"/>
                </a:cubicBezTo>
                <a:cubicBezTo>
                  <a:pt x="150575" y="46030"/>
                  <a:pt x="116810" y="182916"/>
                  <a:pt x="104034" y="220332"/>
                </a:cubicBezTo>
                <a:cubicBezTo>
                  <a:pt x="91258" y="257748"/>
                  <a:pt x="122285" y="249991"/>
                  <a:pt x="153313" y="242234"/>
                </a:cubicBezTo>
              </a:path>
            </a:pathLst>
          </a:custGeom>
          <a:noFill/>
          <a:ln w="2540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111091681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BGP Table Size Predictions</a:t>
            </a:r>
          </a:p>
        </p:txBody>
      </p:sp>
      <p:sp>
        <p:nvSpPr>
          <p:cNvPr id="3" name="Content Placeholder 2"/>
          <p:cNvSpPr>
            <a:spLocks noGrp="1"/>
          </p:cNvSpPr>
          <p:nvPr>
            <p:ph idx="1"/>
          </p:nvPr>
        </p:nvSpPr>
        <p:spPr>
          <a:xfrm>
            <a:off x="121960" y="1719673"/>
            <a:ext cx="7020780" cy="3423827"/>
          </a:xfrm>
        </p:spPr>
        <p:txBody>
          <a:bodyPr>
            <a:normAutofit/>
          </a:bodyPr>
          <a:lstStyle/>
          <a:p>
            <a:pPr marL="0" indent="0">
              <a:spcBef>
                <a:spcPts val="450"/>
              </a:spcBef>
              <a:buNone/>
            </a:pPr>
            <a:r>
              <a:rPr lang="en-US" sz="1400" dirty="0"/>
              <a:t>Jan</a:t>
            </a:r>
            <a:r>
              <a:rPr lang="en-US" sz="1400" i="1" dirty="0"/>
              <a:t> 2018	      45,000	</a:t>
            </a:r>
          </a:p>
          <a:p>
            <a:pPr marL="0" indent="0">
              <a:spcBef>
                <a:spcPts val="450"/>
              </a:spcBef>
              <a:buNone/>
            </a:pPr>
            <a:r>
              <a:rPr lang="en-US" sz="1400" i="1" dirty="0"/>
              <a:t>       2019	      62,000	</a:t>
            </a:r>
          </a:p>
          <a:p>
            <a:pPr marL="0" indent="0">
              <a:spcBef>
                <a:spcPts val="450"/>
              </a:spcBef>
              <a:buNone/>
            </a:pPr>
            <a:r>
              <a:rPr lang="en-US" sz="1400" i="1" dirty="0"/>
              <a:t>       2020	      79,000	</a:t>
            </a:r>
          </a:p>
          <a:p>
            <a:pPr marL="0" indent="0">
              <a:spcBef>
                <a:spcPts val="450"/>
              </a:spcBef>
              <a:buNone/>
            </a:pPr>
            <a:r>
              <a:rPr lang="en-US" sz="1400" i="1" dirty="0">
                <a:solidFill>
                  <a:schemeClr val="tx1">
                    <a:lumMod val="50000"/>
                    <a:lumOff val="50000"/>
                  </a:schemeClr>
                </a:solidFill>
              </a:rPr>
              <a:t>       </a:t>
            </a:r>
            <a:r>
              <a:rPr lang="en-US" sz="1400" i="1" dirty="0">
                <a:solidFill>
                  <a:schemeClr val="tx1"/>
                </a:solidFill>
              </a:rPr>
              <a:t>2021	     104,000</a:t>
            </a:r>
          </a:p>
          <a:p>
            <a:pPr marL="0" indent="0">
              <a:spcBef>
                <a:spcPts val="450"/>
              </a:spcBef>
              <a:buNone/>
            </a:pPr>
            <a:r>
              <a:rPr lang="en-US" sz="1400" i="1" dirty="0">
                <a:solidFill>
                  <a:schemeClr val="bg1">
                    <a:lumMod val="50000"/>
                  </a:schemeClr>
                </a:solidFill>
              </a:rPr>
              <a:t>       </a:t>
            </a:r>
            <a:r>
              <a:rPr lang="en-US" sz="1400" i="1" dirty="0">
                <a:solidFill>
                  <a:schemeClr val="tx1"/>
                </a:solidFill>
              </a:rPr>
              <a:t>2022	     147,000	   152,000</a:t>
            </a:r>
          </a:p>
          <a:p>
            <a:pPr marL="0" indent="0">
              <a:spcBef>
                <a:spcPts val="450"/>
              </a:spcBef>
              <a:buNone/>
            </a:pPr>
            <a:r>
              <a:rPr lang="en-US" sz="1400" i="1" dirty="0">
                <a:solidFill>
                  <a:schemeClr val="bg1">
                    <a:lumMod val="50000"/>
                  </a:schemeClr>
                </a:solidFill>
              </a:rPr>
              <a:t>       2023         185,000	   214,000</a:t>
            </a:r>
          </a:p>
          <a:p>
            <a:pPr marL="0" indent="0">
              <a:spcBef>
                <a:spcPts val="450"/>
              </a:spcBef>
              <a:buNone/>
            </a:pPr>
            <a:r>
              <a:rPr lang="en-US" sz="1400" i="1" dirty="0">
                <a:solidFill>
                  <a:schemeClr val="bg1">
                    <a:lumMod val="50000"/>
                  </a:schemeClr>
                </a:solidFill>
              </a:rPr>
              <a:t>       2024	     233,000	   302,000</a:t>
            </a:r>
          </a:p>
          <a:p>
            <a:pPr marL="0" indent="0">
              <a:spcBef>
                <a:spcPts val="450"/>
              </a:spcBef>
              <a:buNone/>
            </a:pPr>
            <a:r>
              <a:rPr lang="en-US" sz="1400" i="1" dirty="0">
                <a:solidFill>
                  <a:schemeClr val="bg1">
                    <a:lumMod val="50000"/>
                  </a:schemeClr>
                </a:solidFill>
              </a:rPr>
              <a:t>       2025        261,000	   426,000</a:t>
            </a:r>
          </a:p>
          <a:p>
            <a:pPr marL="0" indent="0">
              <a:spcBef>
                <a:spcPts val="450"/>
              </a:spcBef>
              <a:buNone/>
            </a:pPr>
            <a:r>
              <a:rPr lang="en-US" sz="1400" i="1" dirty="0">
                <a:solidFill>
                  <a:schemeClr val="bg1">
                    <a:lumMod val="50000"/>
                  </a:schemeClr>
                </a:solidFill>
              </a:rPr>
              <a:t>       2026        299,000	   601,000</a:t>
            </a:r>
          </a:p>
          <a:p>
            <a:pPr marL="0" indent="0">
              <a:spcBef>
                <a:spcPts val="450"/>
              </a:spcBef>
              <a:buNone/>
            </a:pPr>
            <a:r>
              <a:rPr lang="en-US" sz="1400" i="1" dirty="0">
                <a:solidFill>
                  <a:schemeClr val="bg1">
                    <a:lumMod val="50000"/>
                  </a:schemeClr>
                </a:solidFill>
              </a:rPr>
              <a:t>       2027        366,000    847,000</a:t>
            </a:r>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945F02E0-C3B4-9246-9FA2-E2641D76802F}"/>
              </a:ext>
            </a:extLst>
          </p:cNvPr>
          <p:cNvSpPr txBox="1"/>
          <p:nvPr/>
        </p:nvSpPr>
        <p:spPr>
          <a:xfrm>
            <a:off x="1177275" y="1381119"/>
            <a:ext cx="2342308" cy="338554"/>
          </a:xfrm>
          <a:prstGeom prst="rect">
            <a:avLst/>
          </a:prstGeom>
          <a:noFill/>
        </p:spPr>
        <p:txBody>
          <a:bodyPr wrap="none" rtlCol="0">
            <a:spAutoFit/>
          </a:bodyPr>
          <a:lstStyle/>
          <a:p>
            <a:r>
              <a:rPr lang="en-AU" sz="1600" dirty="0">
                <a:solidFill>
                  <a:schemeClr val="bg1">
                    <a:lumMod val="65000"/>
                  </a:schemeClr>
                </a:solidFill>
              </a:rPr>
              <a:t>Linear </a:t>
            </a:r>
            <a:r>
              <a:rPr lang="en-AU" sz="1600" dirty="0"/>
              <a:t>    </a:t>
            </a:r>
            <a:r>
              <a:rPr lang="en-AU" sz="1600" dirty="0">
                <a:solidFill>
                  <a:schemeClr val="bg1">
                    <a:lumMod val="65000"/>
                  </a:schemeClr>
                </a:solidFill>
              </a:rPr>
              <a:t>Exponential</a:t>
            </a:r>
            <a:r>
              <a:rPr lang="en-AU" sz="1600" dirty="0"/>
              <a:t>    </a:t>
            </a:r>
          </a:p>
        </p:txBody>
      </p:sp>
      <p:sp>
        <p:nvSpPr>
          <p:cNvPr id="5" name="TextBox 4">
            <a:extLst>
              <a:ext uri="{FF2B5EF4-FFF2-40B4-BE49-F238E27FC236}">
                <a16:creationId xmlns:a16="http://schemas.microsoft.com/office/drawing/2014/main" id="{4A64AD64-C140-344B-8BA1-C36C297F800F}"/>
              </a:ext>
            </a:extLst>
          </p:cNvPr>
          <p:cNvSpPr txBox="1"/>
          <p:nvPr/>
        </p:nvSpPr>
        <p:spPr>
          <a:xfrm>
            <a:off x="1177275" y="4902236"/>
            <a:ext cx="467531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050" b="0" i="1" u="none" strike="noStrike" cap="none" spc="0" normalizeH="0" baseline="0" dirty="0">
                <a:ln>
                  <a:noFill/>
                </a:ln>
                <a:solidFill>
                  <a:srgbClr val="000000"/>
                </a:solidFill>
                <a:effectLst/>
                <a:uFillTx/>
                <a:latin typeface="Arial"/>
                <a:ea typeface="Arial"/>
                <a:cs typeface="Arial"/>
                <a:sym typeface="Arial"/>
              </a:rPr>
              <a:t>Note that the IPv6 tables are 128bits wide – i.e. 4x the size of the IPv4 tables!</a:t>
            </a:r>
          </a:p>
        </p:txBody>
      </p:sp>
      <p:pic>
        <p:nvPicPr>
          <p:cNvPr id="8" name="Picture 7">
            <a:extLst>
              <a:ext uri="{FF2B5EF4-FFF2-40B4-BE49-F238E27FC236}">
                <a16:creationId xmlns:a16="http://schemas.microsoft.com/office/drawing/2014/main" id="{4BEC886D-A6DB-7242-A6FF-2DB179B76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933" y="1381119"/>
            <a:ext cx="5207685" cy="3092063"/>
          </a:xfrm>
          <a:prstGeom prst="rect">
            <a:avLst/>
          </a:prstGeom>
        </p:spPr>
      </p:pic>
      <p:sp>
        <p:nvSpPr>
          <p:cNvPr id="7" name="Freeform 6">
            <a:extLst>
              <a:ext uri="{FF2B5EF4-FFF2-40B4-BE49-F238E27FC236}">
                <a16:creationId xmlns:a16="http://schemas.microsoft.com/office/drawing/2014/main" id="{79DA1EBE-8051-B84F-B858-4952283A97FC}"/>
              </a:ext>
            </a:extLst>
          </p:cNvPr>
          <p:cNvSpPr/>
          <p:nvPr/>
        </p:nvSpPr>
        <p:spPr>
          <a:xfrm>
            <a:off x="8273403" y="1526414"/>
            <a:ext cx="588617" cy="386518"/>
          </a:xfrm>
          <a:custGeom>
            <a:avLst/>
            <a:gdLst>
              <a:gd name="connsiteX0" fmla="*/ 0 w 588617"/>
              <a:gd name="connsiteY0" fmla="*/ 291513 h 386518"/>
              <a:gd name="connsiteX1" fmla="*/ 438036 w 588617"/>
              <a:gd name="connsiteY1" fmla="*/ 373645 h 386518"/>
              <a:gd name="connsiteX2" fmla="*/ 580398 w 588617"/>
              <a:gd name="connsiteY2" fmla="*/ 50593 h 386518"/>
              <a:gd name="connsiteX3" fmla="*/ 229969 w 588617"/>
              <a:gd name="connsiteY3" fmla="*/ 17740 h 386518"/>
              <a:gd name="connsiteX4" fmla="*/ 104034 w 588617"/>
              <a:gd name="connsiteY4" fmla="*/ 220332 h 386518"/>
              <a:gd name="connsiteX5" fmla="*/ 153313 w 588617"/>
              <a:gd name="connsiteY5" fmla="*/ 242234 h 38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17" h="386518">
                <a:moveTo>
                  <a:pt x="0" y="291513"/>
                </a:moveTo>
                <a:cubicBezTo>
                  <a:pt x="170651" y="352655"/>
                  <a:pt x="341303" y="413798"/>
                  <a:pt x="438036" y="373645"/>
                </a:cubicBezTo>
                <a:cubicBezTo>
                  <a:pt x="534769" y="333492"/>
                  <a:pt x="615076" y="109910"/>
                  <a:pt x="580398" y="50593"/>
                </a:cubicBezTo>
                <a:cubicBezTo>
                  <a:pt x="545720" y="-8724"/>
                  <a:pt x="309363" y="-10550"/>
                  <a:pt x="229969" y="17740"/>
                </a:cubicBezTo>
                <a:cubicBezTo>
                  <a:pt x="150575" y="46030"/>
                  <a:pt x="116810" y="182916"/>
                  <a:pt x="104034" y="220332"/>
                </a:cubicBezTo>
                <a:cubicBezTo>
                  <a:pt x="91258" y="257748"/>
                  <a:pt x="122285" y="249991"/>
                  <a:pt x="153313" y="242234"/>
                </a:cubicBezTo>
              </a:path>
            </a:pathLst>
          </a:custGeom>
          <a:noFill/>
          <a:ln w="2540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9381512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Table Growth</a:t>
            </a:r>
          </a:p>
        </p:txBody>
      </p:sp>
      <p:sp>
        <p:nvSpPr>
          <p:cNvPr id="3" name="Content Placeholder 2"/>
          <p:cNvSpPr>
            <a:spLocks noGrp="1"/>
          </p:cNvSpPr>
          <p:nvPr>
            <p:ph idx="1"/>
          </p:nvPr>
        </p:nvSpPr>
        <p:spPr>
          <a:xfrm>
            <a:off x="971600" y="1063229"/>
            <a:ext cx="7200800" cy="3423827"/>
          </a:xfrm>
        </p:spPr>
        <p:txBody>
          <a:bodyPr>
            <a:normAutofit/>
          </a:bodyPr>
          <a:lstStyle/>
          <a:p>
            <a:pPr marL="0" indent="0">
              <a:spcAft>
                <a:spcPts val="600"/>
              </a:spcAft>
              <a:buNone/>
            </a:pPr>
            <a:r>
              <a:rPr lang="en-US" sz="1800" b="1" dirty="0"/>
              <a:t>The absolute size of the IPv6 routing table is growing much faster than the IPv4 table</a:t>
            </a:r>
          </a:p>
          <a:p>
            <a:pPr marL="320039" lvl="1" indent="0">
              <a:spcAft>
                <a:spcPts val="600"/>
              </a:spcAft>
              <a:buNone/>
            </a:pPr>
            <a:r>
              <a:rPr lang="en-US" sz="1800" dirty="0"/>
              <a:t>These two tables will require the same storage/lookup size in around 2 years time, given that each IPv6 entry is 4 times the bit size of an IPv4 entry</a:t>
            </a:r>
          </a:p>
          <a:p>
            <a:pPr marL="0" indent="0">
              <a:spcAft>
                <a:spcPts val="600"/>
              </a:spcAft>
              <a:buNone/>
            </a:pPr>
            <a:r>
              <a:rPr lang="en-US" sz="1900" b="1" dirty="0"/>
              <a:t>The good news …</a:t>
            </a:r>
          </a:p>
          <a:p>
            <a:pPr marL="320039" lvl="1" indent="0">
              <a:spcAft>
                <a:spcPts val="600"/>
              </a:spcAft>
              <a:buNone/>
            </a:pPr>
            <a:r>
              <a:rPr lang="en-US" sz="1900" dirty="0"/>
              <a:t>As long as we are prepared to live within the technical constraints of the current routing paradigm, the Internet’s use of BGP will continue to be viable for some time yet</a:t>
            </a:r>
          </a:p>
          <a:p>
            <a:pPr marL="266693" lvl="1" indent="0">
              <a:spcAft>
                <a:spcPts val="600"/>
              </a:spcAft>
              <a:buNone/>
            </a:pPr>
            <a:endParaRPr lang="en-US" sz="1600" dirty="0"/>
          </a:p>
          <a:p>
            <a:pPr marL="0" indent="0">
              <a:spcAft>
                <a:spcPts val="600"/>
              </a:spcAft>
              <a:buNone/>
            </a:pPr>
            <a:endParaRPr lang="en-US" sz="1800" dirty="0"/>
          </a:p>
          <a:p>
            <a:pPr>
              <a:spcAft>
                <a:spcPts val="600"/>
              </a:spcAft>
            </a:pPr>
            <a:endParaRPr lang="en-US" sz="1800" dirty="0"/>
          </a:p>
        </p:txBody>
      </p:sp>
    </p:spTree>
    <p:extLst>
      <p:ext uri="{BB962C8B-B14F-4D97-AF65-F5344CB8AC3E}">
        <p14:creationId xmlns:p14="http://schemas.microsoft.com/office/powerpoint/2010/main" val="344764957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EC19-4FC8-864D-91C1-31B15B533116}"/>
              </a:ext>
            </a:extLst>
          </p:cNvPr>
          <p:cNvSpPr>
            <a:spLocks noGrp="1"/>
          </p:cNvSpPr>
          <p:nvPr>
            <p:ph type="title"/>
          </p:nvPr>
        </p:nvSpPr>
        <p:spPr/>
        <p:txBody>
          <a:bodyPr/>
          <a:lstStyle/>
          <a:p>
            <a:r>
              <a:rPr lang="en-AU" dirty="0">
                <a:latin typeface="Powderfinger Type" panose="02020709070000000403" pitchFamily="49" charset="77"/>
              </a:rPr>
              <a:t>The Highlights</a:t>
            </a:r>
          </a:p>
        </p:txBody>
      </p:sp>
      <p:sp>
        <p:nvSpPr>
          <p:cNvPr id="3" name="Text Placeholder 2">
            <a:extLst>
              <a:ext uri="{FF2B5EF4-FFF2-40B4-BE49-F238E27FC236}">
                <a16:creationId xmlns:a16="http://schemas.microsoft.com/office/drawing/2014/main" id="{4043EDD3-388B-6B47-A54D-A58F5223F7B8}"/>
              </a:ext>
            </a:extLst>
          </p:cNvPr>
          <p:cNvSpPr>
            <a:spLocks noGrp="1"/>
          </p:cNvSpPr>
          <p:nvPr>
            <p:ph type="body" idx="1"/>
          </p:nvPr>
        </p:nvSpPr>
        <p:spPr/>
        <p:txBody>
          <a:bodyPr/>
          <a:lstStyle/>
          <a:p>
            <a:r>
              <a:rPr lang="en-AU" dirty="0">
                <a:solidFill>
                  <a:schemeClr val="bg1">
                    <a:lumMod val="75000"/>
                  </a:schemeClr>
                </a:solidFill>
              </a:rPr>
              <a:t>IPv4 FIB Summary</a:t>
            </a:r>
          </a:p>
          <a:p>
            <a:r>
              <a:rPr lang="en-AU" dirty="0">
                <a:solidFill>
                  <a:schemeClr val="bg1">
                    <a:lumMod val="75000"/>
                  </a:schemeClr>
                </a:solidFill>
              </a:rPr>
              <a:t>IPv6 FIB Summary</a:t>
            </a:r>
          </a:p>
          <a:p>
            <a:r>
              <a:rPr lang="en-AU" dirty="0">
                <a:solidFill>
                  <a:schemeClr val="bg1">
                    <a:lumMod val="75000"/>
                  </a:schemeClr>
                </a:solidFill>
              </a:rPr>
              <a:t>FIB Projections</a:t>
            </a:r>
          </a:p>
          <a:p>
            <a:r>
              <a:rPr lang="en-AU" dirty="0"/>
              <a:t>Churn</a:t>
            </a:r>
          </a:p>
          <a:p>
            <a:r>
              <a:rPr lang="en-AU" dirty="0">
                <a:solidFill>
                  <a:schemeClr val="bg1">
                    <a:lumMod val="75000"/>
                  </a:schemeClr>
                </a:solidFill>
              </a:rPr>
              <a:t>Conclusions</a:t>
            </a:r>
          </a:p>
        </p:txBody>
      </p:sp>
    </p:spTree>
    <p:extLst>
      <p:ext uri="{BB962C8B-B14F-4D97-AF65-F5344CB8AC3E}">
        <p14:creationId xmlns:p14="http://schemas.microsoft.com/office/powerpoint/2010/main" val="292147049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282413-8471-A24C-ABBF-215277C5C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39" y="779982"/>
            <a:ext cx="7200801" cy="4320481"/>
          </a:xfrm>
          <a:prstGeom prst="rect">
            <a:avLst/>
          </a:prstGeom>
        </p:spPr>
      </p:pic>
      <p:sp>
        <p:nvSpPr>
          <p:cNvPr id="2" name="Title 1"/>
          <p:cNvSpPr>
            <a:spLocks noGrp="1"/>
          </p:cNvSpPr>
          <p:nvPr>
            <p:ph type="title"/>
          </p:nvPr>
        </p:nvSpPr>
        <p:spPr>
          <a:xfrm>
            <a:off x="1115617" y="43037"/>
            <a:ext cx="7200800" cy="857250"/>
          </a:xfrm>
        </p:spPr>
        <p:txBody>
          <a:bodyPr>
            <a:normAutofit/>
          </a:bodyPr>
          <a:lstStyle/>
          <a:p>
            <a:r>
              <a:rPr lang="en-US" sz="2800" dirty="0">
                <a:solidFill>
                  <a:schemeClr val="accent6">
                    <a:lumMod val="50000"/>
                  </a:schemeClr>
                </a:solidFill>
                <a:latin typeface="Powderfinger Type"/>
                <a:cs typeface="Powderfinger Type"/>
              </a:rPr>
              <a:t>IPv4 BGP Updates</a:t>
            </a:r>
          </a:p>
        </p:txBody>
      </p:sp>
    </p:spTree>
    <p:extLst>
      <p:ext uri="{BB962C8B-B14F-4D97-AF65-F5344CB8AC3E}">
        <p14:creationId xmlns:p14="http://schemas.microsoft.com/office/powerpoint/2010/main" val="4702829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74591"/>
            <a:ext cx="7118548" cy="857250"/>
          </a:xfrm>
        </p:spPr>
        <p:txBody>
          <a:bodyPr>
            <a:noAutofit/>
          </a:bodyPr>
          <a:lstStyle/>
          <a:p>
            <a:r>
              <a:rPr lang="en-US" sz="2800" dirty="0">
                <a:solidFill>
                  <a:schemeClr val="accent6">
                    <a:lumMod val="50000"/>
                  </a:schemeClr>
                </a:solidFill>
                <a:latin typeface="Powderfinger Type"/>
                <a:cs typeface="Powderfinger Type"/>
              </a:rPr>
              <a:t>IPv4 BGP Convergence Performance</a:t>
            </a:r>
          </a:p>
        </p:txBody>
      </p:sp>
      <p:pic>
        <p:nvPicPr>
          <p:cNvPr id="5" name="Picture 4">
            <a:extLst>
              <a:ext uri="{FF2B5EF4-FFF2-40B4-BE49-F238E27FC236}">
                <a16:creationId xmlns:a16="http://schemas.microsoft.com/office/drawing/2014/main" id="{70CEF280-3144-D94E-A66B-3996FAFF3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082" y="750901"/>
            <a:ext cx="7029450" cy="4217670"/>
          </a:xfrm>
          <a:prstGeom prst="rect">
            <a:avLst/>
          </a:prstGeom>
        </p:spPr>
      </p:pic>
      <p:sp>
        <p:nvSpPr>
          <p:cNvPr id="4" name="Freeform 3">
            <a:extLst>
              <a:ext uri="{FF2B5EF4-FFF2-40B4-BE49-F238E27FC236}">
                <a16:creationId xmlns:a16="http://schemas.microsoft.com/office/drawing/2014/main" id="{F22A3DF9-7051-1D40-91DF-686F2816CE93}"/>
              </a:ext>
            </a:extLst>
          </p:cNvPr>
          <p:cNvSpPr/>
          <p:nvPr/>
        </p:nvSpPr>
        <p:spPr>
          <a:xfrm>
            <a:off x="7261152" y="3415803"/>
            <a:ext cx="614262" cy="548422"/>
          </a:xfrm>
          <a:custGeom>
            <a:avLst/>
            <a:gdLst>
              <a:gd name="connsiteX0" fmla="*/ 497559 w 614262"/>
              <a:gd name="connsiteY0" fmla="*/ 548422 h 548422"/>
              <a:gd name="connsiteX1" fmla="*/ 607068 w 614262"/>
              <a:gd name="connsiteY1" fmla="*/ 159665 h 548422"/>
              <a:gd name="connsiteX2" fmla="*/ 316870 w 614262"/>
              <a:gd name="connsiteY2" fmla="*/ 877 h 548422"/>
              <a:gd name="connsiteX3" fmla="*/ 4769 w 614262"/>
              <a:gd name="connsiteY3" fmla="*/ 219895 h 548422"/>
              <a:gd name="connsiteX4" fmla="*/ 141655 w 614262"/>
              <a:gd name="connsiteY4" fmla="*/ 493668 h 548422"/>
              <a:gd name="connsiteX5" fmla="*/ 327820 w 614262"/>
              <a:gd name="connsiteY5" fmla="*/ 531996 h 5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62" h="548422">
                <a:moveTo>
                  <a:pt x="497559" y="548422"/>
                </a:moveTo>
                <a:cubicBezTo>
                  <a:pt x="567371" y="399672"/>
                  <a:pt x="637183" y="250922"/>
                  <a:pt x="607068" y="159665"/>
                </a:cubicBezTo>
                <a:cubicBezTo>
                  <a:pt x="576953" y="68408"/>
                  <a:pt x="417253" y="-9161"/>
                  <a:pt x="316870" y="877"/>
                </a:cubicBezTo>
                <a:cubicBezTo>
                  <a:pt x="216487" y="10915"/>
                  <a:pt x="33971" y="137763"/>
                  <a:pt x="4769" y="219895"/>
                </a:cubicBezTo>
                <a:cubicBezTo>
                  <a:pt x="-24433" y="302027"/>
                  <a:pt x="87813" y="441651"/>
                  <a:pt x="141655" y="493668"/>
                </a:cubicBezTo>
                <a:cubicBezTo>
                  <a:pt x="195497" y="545685"/>
                  <a:pt x="261658" y="538840"/>
                  <a:pt x="327820" y="531996"/>
                </a:cubicBezTo>
              </a:path>
            </a:pathLst>
          </a:custGeom>
          <a:noFill/>
          <a:ln w="1905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7927659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EC19-4FC8-864D-91C1-31B15B533116}"/>
              </a:ext>
            </a:extLst>
          </p:cNvPr>
          <p:cNvSpPr>
            <a:spLocks noGrp="1"/>
          </p:cNvSpPr>
          <p:nvPr>
            <p:ph type="title"/>
          </p:nvPr>
        </p:nvSpPr>
        <p:spPr/>
        <p:txBody>
          <a:bodyPr/>
          <a:lstStyle/>
          <a:p>
            <a:r>
              <a:rPr lang="en-AU" dirty="0">
                <a:latin typeface="Powderfinger Type" panose="02020709070000000403" pitchFamily="49" charset="77"/>
              </a:rPr>
              <a:t>The Highlights</a:t>
            </a:r>
          </a:p>
        </p:txBody>
      </p:sp>
      <p:sp>
        <p:nvSpPr>
          <p:cNvPr id="3" name="Text Placeholder 2">
            <a:extLst>
              <a:ext uri="{FF2B5EF4-FFF2-40B4-BE49-F238E27FC236}">
                <a16:creationId xmlns:a16="http://schemas.microsoft.com/office/drawing/2014/main" id="{4043EDD3-388B-6B47-A54D-A58F5223F7B8}"/>
              </a:ext>
            </a:extLst>
          </p:cNvPr>
          <p:cNvSpPr>
            <a:spLocks noGrp="1"/>
          </p:cNvSpPr>
          <p:nvPr>
            <p:ph type="body" idx="1"/>
          </p:nvPr>
        </p:nvSpPr>
        <p:spPr/>
        <p:txBody>
          <a:bodyPr/>
          <a:lstStyle/>
          <a:p>
            <a:r>
              <a:rPr lang="en-AU" dirty="0"/>
              <a:t>IPv4 FIB Summary</a:t>
            </a:r>
          </a:p>
          <a:p>
            <a:r>
              <a:rPr lang="en-AU" dirty="0">
                <a:solidFill>
                  <a:schemeClr val="bg1">
                    <a:lumMod val="75000"/>
                  </a:schemeClr>
                </a:solidFill>
              </a:rPr>
              <a:t>IPv6 FIB Summary</a:t>
            </a:r>
          </a:p>
          <a:p>
            <a:r>
              <a:rPr lang="en-AU" dirty="0">
                <a:solidFill>
                  <a:schemeClr val="bg1">
                    <a:lumMod val="75000"/>
                  </a:schemeClr>
                </a:solidFill>
              </a:rPr>
              <a:t>FIB Projections</a:t>
            </a:r>
          </a:p>
          <a:p>
            <a:r>
              <a:rPr lang="en-AU" dirty="0">
                <a:solidFill>
                  <a:schemeClr val="bg1">
                    <a:lumMod val="75000"/>
                  </a:schemeClr>
                </a:solidFill>
              </a:rPr>
              <a:t>Churn</a:t>
            </a:r>
          </a:p>
          <a:p>
            <a:r>
              <a:rPr lang="en-AU" dirty="0">
                <a:solidFill>
                  <a:schemeClr val="bg1">
                    <a:lumMod val="75000"/>
                  </a:schemeClr>
                </a:solidFill>
              </a:rPr>
              <a:t>Conclusions</a:t>
            </a:r>
          </a:p>
        </p:txBody>
      </p:sp>
    </p:spTree>
    <p:extLst>
      <p:ext uri="{BB962C8B-B14F-4D97-AF65-F5344CB8AC3E}">
        <p14:creationId xmlns:p14="http://schemas.microsoft.com/office/powerpoint/2010/main" val="30526545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Updates in IPv4 BGP</a:t>
            </a:r>
          </a:p>
        </p:txBody>
      </p:sp>
      <p:sp>
        <p:nvSpPr>
          <p:cNvPr id="3" name="Content Placeholder 2"/>
          <p:cNvSpPr>
            <a:spLocks noGrp="1"/>
          </p:cNvSpPr>
          <p:nvPr>
            <p:ph idx="1"/>
          </p:nvPr>
        </p:nvSpPr>
        <p:spPr>
          <a:xfrm>
            <a:off x="1043608" y="1200152"/>
            <a:ext cx="6120680" cy="3423827"/>
          </a:xfrm>
        </p:spPr>
        <p:txBody>
          <a:bodyPr>
            <a:noAutofit/>
          </a:bodyPr>
          <a:lstStyle/>
          <a:p>
            <a:pPr marL="0" indent="0">
              <a:buNone/>
            </a:pPr>
            <a:r>
              <a:rPr lang="en-US" sz="2000" b="1" dirty="0"/>
              <a:t>The IPv4 inter-domain routing system is still highly stable …</a:t>
            </a:r>
          </a:p>
          <a:p>
            <a:r>
              <a:rPr lang="en-US" sz="1600" dirty="0"/>
              <a:t>The number of updates per instability event and the time to converge to a stable forwarding state has been relatively constant for many years  - it rose in 2019 - 2020 and has declined again in 2021</a:t>
            </a:r>
          </a:p>
          <a:p>
            <a:r>
              <a:rPr lang="en-US" sz="1600" dirty="0"/>
              <a:t>20% of prefixes generate 80% of all updates. Less than 5% of all origin networks are linked to 80% of all updates. Instability is concentrated in a small number of highly unstable cases. </a:t>
            </a:r>
            <a:endParaRPr lang="en-US" sz="1200" dirty="0"/>
          </a:p>
        </p:txBody>
      </p:sp>
    </p:spTree>
    <p:extLst>
      <p:ext uri="{BB962C8B-B14F-4D97-AF65-F5344CB8AC3E}">
        <p14:creationId xmlns:p14="http://schemas.microsoft.com/office/powerpoint/2010/main" val="410362844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1ACCED-871F-6248-9B8E-CE60A9D44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68" y="649124"/>
            <a:ext cx="7490626" cy="4494376"/>
          </a:xfrm>
          <a:prstGeom prst="rect">
            <a:avLst/>
          </a:prstGeom>
        </p:spPr>
      </p:pic>
      <p:sp>
        <p:nvSpPr>
          <p:cNvPr id="2" name="Title 1"/>
          <p:cNvSpPr>
            <a:spLocks noGrp="1"/>
          </p:cNvSpPr>
          <p:nvPr>
            <p:ph type="title"/>
          </p:nvPr>
        </p:nvSpPr>
        <p:spPr>
          <a:xfrm>
            <a:off x="587881" y="5402"/>
            <a:ext cx="8136904" cy="857250"/>
          </a:xfrm>
        </p:spPr>
        <p:txBody>
          <a:bodyPr>
            <a:noAutofit/>
          </a:bodyPr>
          <a:lstStyle/>
          <a:p>
            <a:r>
              <a:rPr lang="en-US" sz="2800" dirty="0">
                <a:solidFill>
                  <a:schemeClr val="accent6">
                    <a:lumMod val="50000"/>
                  </a:schemeClr>
                </a:solidFill>
                <a:latin typeface="Powderfinger Type"/>
                <a:cs typeface="Powderfinger Type"/>
              </a:rPr>
              <a:t>V6 BGP Updates</a:t>
            </a:r>
          </a:p>
        </p:txBody>
      </p:sp>
    </p:spTree>
    <p:extLst>
      <p:ext uri="{BB962C8B-B14F-4D97-AF65-F5344CB8AC3E}">
        <p14:creationId xmlns:p14="http://schemas.microsoft.com/office/powerpoint/2010/main" val="199366450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FA11-D57F-7340-B9D9-DC7920FB36E0}"/>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Unstable Prefixes</a:t>
            </a:r>
            <a:endParaRPr lang="en-AU" sz="2800" dirty="0"/>
          </a:p>
        </p:txBody>
      </p:sp>
      <p:pic>
        <p:nvPicPr>
          <p:cNvPr id="5" name="Picture 4">
            <a:extLst>
              <a:ext uri="{FF2B5EF4-FFF2-40B4-BE49-F238E27FC236}">
                <a16:creationId xmlns:a16="http://schemas.microsoft.com/office/drawing/2014/main" id="{130AA5BD-542E-5048-8F6F-5A698790F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0" y="854268"/>
            <a:ext cx="7148720" cy="4289232"/>
          </a:xfrm>
          <a:prstGeom prst="rect">
            <a:avLst/>
          </a:prstGeom>
        </p:spPr>
      </p:pic>
    </p:spTree>
    <p:extLst>
      <p:ext uri="{BB962C8B-B14F-4D97-AF65-F5344CB8AC3E}">
        <p14:creationId xmlns:p14="http://schemas.microsoft.com/office/powerpoint/2010/main" val="28610513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9" y="14331"/>
            <a:ext cx="7488832" cy="857250"/>
          </a:xfrm>
        </p:spPr>
        <p:txBody>
          <a:bodyPr>
            <a:normAutofit/>
          </a:bodyPr>
          <a:lstStyle/>
          <a:p>
            <a:r>
              <a:rPr lang="en-US" sz="2800" dirty="0">
                <a:solidFill>
                  <a:schemeClr val="accent6">
                    <a:lumMod val="50000"/>
                  </a:schemeClr>
                </a:solidFill>
                <a:latin typeface="Powderfinger Type"/>
                <a:cs typeface="Powderfinger Type"/>
              </a:rPr>
              <a:t>V6 Convergence Performance</a:t>
            </a:r>
          </a:p>
        </p:txBody>
      </p:sp>
      <p:pic>
        <p:nvPicPr>
          <p:cNvPr id="6" name="Picture 5">
            <a:extLst>
              <a:ext uri="{FF2B5EF4-FFF2-40B4-BE49-F238E27FC236}">
                <a16:creationId xmlns:a16="http://schemas.microsoft.com/office/drawing/2014/main" id="{B6688580-00A9-074C-9855-7D67ACCAE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0" y="756420"/>
            <a:ext cx="7204379" cy="4322627"/>
          </a:xfrm>
          <a:prstGeom prst="rect">
            <a:avLst/>
          </a:prstGeom>
        </p:spPr>
      </p:pic>
      <p:sp>
        <p:nvSpPr>
          <p:cNvPr id="4" name="Freeform 3">
            <a:extLst>
              <a:ext uri="{FF2B5EF4-FFF2-40B4-BE49-F238E27FC236}">
                <a16:creationId xmlns:a16="http://schemas.microsoft.com/office/drawing/2014/main" id="{CC614033-3136-FB4D-9863-E0FAB5AF759B}"/>
              </a:ext>
            </a:extLst>
          </p:cNvPr>
          <p:cNvSpPr/>
          <p:nvPr/>
        </p:nvSpPr>
        <p:spPr>
          <a:xfrm>
            <a:off x="7600630" y="4341154"/>
            <a:ext cx="614262" cy="548422"/>
          </a:xfrm>
          <a:custGeom>
            <a:avLst/>
            <a:gdLst>
              <a:gd name="connsiteX0" fmla="*/ 497559 w 614262"/>
              <a:gd name="connsiteY0" fmla="*/ 548422 h 548422"/>
              <a:gd name="connsiteX1" fmla="*/ 607068 w 614262"/>
              <a:gd name="connsiteY1" fmla="*/ 159665 h 548422"/>
              <a:gd name="connsiteX2" fmla="*/ 316870 w 614262"/>
              <a:gd name="connsiteY2" fmla="*/ 877 h 548422"/>
              <a:gd name="connsiteX3" fmla="*/ 4769 w 614262"/>
              <a:gd name="connsiteY3" fmla="*/ 219895 h 548422"/>
              <a:gd name="connsiteX4" fmla="*/ 141655 w 614262"/>
              <a:gd name="connsiteY4" fmla="*/ 493668 h 548422"/>
              <a:gd name="connsiteX5" fmla="*/ 327820 w 614262"/>
              <a:gd name="connsiteY5" fmla="*/ 531996 h 5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62" h="548422">
                <a:moveTo>
                  <a:pt x="497559" y="548422"/>
                </a:moveTo>
                <a:cubicBezTo>
                  <a:pt x="567371" y="399672"/>
                  <a:pt x="637183" y="250922"/>
                  <a:pt x="607068" y="159665"/>
                </a:cubicBezTo>
                <a:cubicBezTo>
                  <a:pt x="576953" y="68408"/>
                  <a:pt x="417253" y="-9161"/>
                  <a:pt x="316870" y="877"/>
                </a:cubicBezTo>
                <a:cubicBezTo>
                  <a:pt x="216487" y="10915"/>
                  <a:pt x="33971" y="137763"/>
                  <a:pt x="4769" y="219895"/>
                </a:cubicBezTo>
                <a:cubicBezTo>
                  <a:pt x="-24433" y="302027"/>
                  <a:pt x="87813" y="441651"/>
                  <a:pt x="141655" y="493668"/>
                </a:cubicBezTo>
                <a:cubicBezTo>
                  <a:pt x="195497" y="545685"/>
                  <a:pt x="261658" y="538840"/>
                  <a:pt x="327820" y="531996"/>
                </a:cubicBezTo>
              </a:path>
            </a:pathLst>
          </a:custGeom>
          <a:noFill/>
          <a:ln w="1905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60304934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Updates in IPv6 BGP</a:t>
            </a:r>
          </a:p>
        </p:txBody>
      </p:sp>
      <p:sp>
        <p:nvSpPr>
          <p:cNvPr id="3" name="Content Placeholder 2"/>
          <p:cNvSpPr>
            <a:spLocks noGrp="1"/>
          </p:cNvSpPr>
          <p:nvPr>
            <p:ph idx="1"/>
          </p:nvPr>
        </p:nvSpPr>
        <p:spPr>
          <a:xfrm>
            <a:off x="200769" y="1200152"/>
            <a:ext cx="4490913" cy="3423827"/>
          </a:xfrm>
        </p:spPr>
        <p:txBody>
          <a:bodyPr>
            <a:noAutofit/>
          </a:bodyPr>
          <a:lstStyle/>
          <a:p>
            <a:pPr marL="0" indent="0">
              <a:buNone/>
            </a:pPr>
            <a:r>
              <a:rPr lang="en-US" sz="2000" b="1" dirty="0"/>
              <a:t>It’s improving …</a:t>
            </a:r>
          </a:p>
          <a:p>
            <a:r>
              <a:rPr lang="en-US" sz="1600" dirty="0"/>
              <a:t>Compared to IPv4, the IPv6 network has exhibited a high level of routing instability, which is unexpected as the old overlay approaches are disappearing and the topology of IPv6 is now converging to the same topology as IPv4. The V6 network was more stable than ever in the last half of 2021</a:t>
            </a:r>
          </a:p>
          <a:p>
            <a:r>
              <a:rPr lang="en-US" sz="1600" dirty="0"/>
              <a:t>Just 2 AS’s generated 70% of the BGP update load in the last 2 weeks of 2021. Instability is still concentrated in a small number of pathological cases.</a:t>
            </a:r>
          </a:p>
          <a:p>
            <a:pPr marL="0" indent="0">
              <a:buNone/>
            </a:pPr>
            <a:endParaRPr lang="en-US" sz="1200" dirty="0"/>
          </a:p>
        </p:txBody>
      </p:sp>
      <p:pic>
        <p:nvPicPr>
          <p:cNvPr id="1026" name="Picture 2">
            <a:extLst>
              <a:ext uri="{FF2B5EF4-FFF2-40B4-BE49-F238E27FC236}">
                <a16:creationId xmlns:a16="http://schemas.microsoft.com/office/drawing/2014/main" id="{3E6B7E97-0512-F54E-B616-820F177D7F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844" r="33066"/>
          <a:stretch/>
        </p:blipFill>
        <p:spPr bwMode="auto">
          <a:xfrm>
            <a:off x="4880552" y="1200152"/>
            <a:ext cx="4263448" cy="311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4164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EC19-4FC8-864D-91C1-31B15B533116}"/>
              </a:ext>
            </a:extLst>
          </p:cNvPr>
          <p:cNvSpPr>
            <a:spLocks noGrp="1"/>
          </p:cNvSpPr>
          <p:nvPr>
            <p:ph type="title"/>
          </p:nvPr>
        </p:nvSpPr>
        <p:spPr/>
        <p:txBody>
          <a:bodyPr/>
          <a:lstStyle/>
          <a:p>
            <a:r>
              <a:rPr lang="en-AU" dirty="0">
                <a:latin typeface="Powderfinger Type" panose="02020709070000000403" pitchFamily="49" charset="77"/>
              </a:rPr>
              <a:t>The Highlights</a:t>
            </a:r>
          </a:p>
        </p:txBody>
      </p:sp>
      <p:sp>
        <p:nvSpPr>
          <p:cNvPr id="3" name="Text Placeholder 2">
            <a:extLst>
              <a:ext uri="{FF2B5EF4-FFF2-40B4-BE49-F238E27FC236}">
                <a16:creationId xmlns:a16="http://schemas.microsoft.com/office/drawing/2014/main" id="{4043EDD3-388B-6B47-A54D-A58F5223F7B8}"/>
              </a:ext>
            </a:extLst>
          </p:cNvPr>
          <p:cNvSpPr>
            <a:spLocks noGrp="1"/>
          </p:cNvSpPr>
          <p:nvPr>
            <p:ph type="body" idx="1"/>
          </p:nvPr>
        </p:nvSpPr>
        <p:spPr/>
        <p:txBody>
          <a:bodyPr/>
          <a:lstStyle/>
          <a:p>
            <a:r>
              <a:rPr lang="en-AU" dirty="0">
                <a:solidFill>
                  <a:schemeClr val="bg1">
                    <a:lumMod val="75000"/>
                  </a:schemeClr>
                </a:solidFill>
              </a:rPr>
              <a:t>IPv4 FIB Summary</a:t>
            </a:r>
          </a:p>
          <a:p>
            <a:r>
              <a:rPr lang="en-AU" dirty="0">
                <a:solidFill>
                  <a:schemeClr val="bg1">
                    <a:lumMod val="75000"/>
                  </a:schemeClr>
                </a:solidFill>
              </a:rPr>
              <a:t>IPv6 FIB Summary</a:t>
            </a:r>
          </a:p>
          <a:p>
            <a:r>
              <a:rPr lang="en-AU" dirty="0">
                <a:solidFill>
                  <a:schemeClr val="bg1">
                    <a:lumMod val="75000"/>
                  </a:schemeClr>
                </a:solidFill>
              </a:rPr>
              <a:t>FIB Projections</a:t>
            </a:r>
          </a:p>
          <a:p>
            <a:r>
              <a:rPr lang="en-AU" dirty="0">
                <a:solidFill>
                  <a:schemeClr val="bg1">
                    <a:lumMod val="75000"/>
                  </a:schemeClr>
                </a:solidFill>
              </a:rPr>
              <a:t>Churn</a:t>
            </a:r>
          </a:p>
          <a:p>
            <a:r>
              <a:rPr lang="en-AU" dirty="0"/>
              <a:t>Conclusions</a:t>
            </a:r>
          </a:p>
        </p:txBody>
      </p:sp>
    </p:spTree>
    <p:extLst>
      <p:ext uri="{BB962C8B-B14F-4D97-AF65-F5344CB8AC3E}">
        <p14:creationId xmlns:p14="http://schemas.microsoft.com/office/powerpoint/2010/main" val="319309287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Routing Futures</a:t>
            </a:r>
          </a:p>
        </p:txBody>
      </p:sp>
      <p:sp>
        <p:nvSpPr>
          <p:cNvPr id="3" name="Content Placeholder 2"/>
          <p:cNvSpPr>
            <a:spLocks noGrp="1"/>
          </p:cNvSpPr>
          <p:nvPr>
            <p:ph idx="1"/>
          </p:nvPr>
        </p:nvSpPr>
        <p:spPr>
          <a:xfrm>
            <a:off x="1043609" y="1200153"/>
            <a:ext cx="6840760" cy="3423827"/>
          </a:xfrm>
        </p:spPr>
        <p:txBody>
          <a:bodyPr>
            <a:normAutofit/>
          </a:bodyPr>
          <a:lstStyle/>
          <a:p>
            <a:pPr>
              <a:spcBef>
                <a:spcPts val="0"/>
              </a:spcBef>
              <a:defRPr/>
            </a:pPr>
            <a:r>
              <a:rPr lang="en-US" sz="1600" dirty="0"/>
              <a:t>There is still little in the way of scaling pressure from BGP as a routing protocol – the relatively compressed inter-AS topology and stability of the infrastructure links tend to ensure that BGP remains effective in routing the internet. Instability levels are rising, generally driven by a small set of highly unstable “super generators”</a:t>
            </a:r>
          </a:p>
          <a:p>
            <a:pPr>
              <a:spcBef>
                <a:spcPts val="0"/>
              </a:spcBef>
              <a:defRPr/>
            </a:pPr>
            <a:endParaRPr lang="en-US" sz="1600" dirty="0"/>
          </a:p>
          <a:p>
            <a:pPr>
              <a:spcBef>
                <a:spcPts val="0"/>
              </a:spcBef>
              <a:defRPr/>
            </a:pPr>
            <a:r>
              <a:rPr lang="en-US" sz="1600" dirty="0"/>
              <a:t>The issues of FIB size, line speeds and equipment cost of line cards represent a more significant issue for hardware suppliers – we can expect cheaper line cards to to use far smaller LRU cache local FIBs in the high-speed switches and push lesser-used routes to a slower / cheaper lookup path. This approach may also become common in very high-capacity line cards </a:t>
            </a:r>
          </a:p>
        </p:txBody>
      </p:sp>
    </p:spTree>
    <p:extLst>
      <p:ext uri="{BB962C8B-B14F-4D97-AF65-F5344CB8AC3E}">
        <p14:creationId xmlns:p14="http://schemas.microsoft.com/office/powerpoint/2010/main" val="366804038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pPr marL="0" indent="0">
              <a:buNone/>
            </a:pPr>
            <a:r>
              <a:rPr lang="en-AU" sz="1800" b="1" dirty="0"/>
              <a:t>Know your network’s limits</a:t>
            </a:r>
          </a:p>
          <a:p>
            <a:r>
              <a:rPr lang="en-AU" sz="1800" dirty="0"/>
              <a:t>Understand your routing hardware’s line card FIB capacity in the default-free parts of your network</a:t>
            </a:r>
          </a:p>
        </p:txBody>
      </p:sp>
    </p:spTree>
    <p:extLst>
      <p:ext uri="{BB962C8B-B14F-4D97-AF65-F5344CB8AC3E}">
        <p14:creationId xmlns:p14="http://schemas.microsoft.com/office/powerpoint/2010/main" val="346295993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pPr marL="0" indent="0">
              <a:buNone/>
            </a:pPr>
            <a:r>
              <a:rPr lang="en-AU" sz="1800" b="1" dirty="0">
                <a:solidFill>
                  <a:schemeClr val="bg1">
                    <a:lumMod val="75000"/>
                  </a:schemeClr>
                </a:solidFill>
              </a:rPr>
              <a:t>Know your network’s limits</a:t>
            </a:r>
          </a:p>
          <a:p>
            <a:pPr marL="0" indent="0">
              <a:buNone/>
            </a:pPr>
            <a:r>
              <a:rPr lang="en-AU" sz="1800" b="1" dirty="0"/>
              <a:t>Review your routers’ settings</a:t>
            </a:r>
          </a:p>
          <a:p>
            <a:r>
              <a:rPr lang="en-AU" sz="1800" dirty="0"/>
              <a:t>Review your IPv4 / IPv6 portioning in the FIB tables - a dual-stack eBGP router will need 1M 32-bit IPv4 slots and 233K 128-bit IPv6 slots for a full eBGP routing table in line cards in 2 years time if they are using a full eBGP FIB load (plus internal routes of course). That’s the same memory footprint for IPv4 and IPv6!</a:t>
            </a:r>
          </a:p>
        </p:txBody>
      </p:sp>
    </p:spTree>
    <p:extLst>
      <p:ext uri="{BB962C8B-B14F-4D97-AF65-F5344CB8AC3E}">
        <p14:creationId xmlns:p14="http://schemas.microsoft.com/office/powerpoint/2010/main" val="243202598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pPr marL="0" indent="0">
              <a:buNone/>
            </a:pPr>
            <a:r>
              <a:rPr lang="en-AU" sz="1800" b="1" dirty="0">
                <a:solidFill>
                  <a:schemeClr val="bg1">
                    <a:lumMod val="75000"/>
                  </a:schemeClr>
                </a:solidFill>
              </a:rPr>
              <a:t>Know your network’s limits</a:t>
            </a:r>
          </a:p>
          <a:p>
            <a:pPr marL="0" indent="0">
              <a:buNone/>
            </a:pPr>
            <a:r>
              <a:rPr lang="en-AU" sz="1800" b="1" dirty="0">
                <a:solidFill>
                  <a:schemeClr val="bg1">
                    <a:lumMod val="75000"/>
                  </a:schemeClr>
                </a:solidFill>
              </a:rPr>
              <a:t>Review your routers’ settings</a:t>
            </a:r>
          </a:p>
          <a:p>
            <a:pPr marL="0" indent="0">
              <a:buNone/>
            </a:pPr>
            <a:r>
              <a:rPr lang="en-AU" sz="1800" b="1" dirty="0"/>
              <a:t>Default routes can be helpful</a:t>
            </a:r>
          </a:p>
          <a:p>
            <a:r>
              <a:rPr lang="en-AU" sz="1800" dirty="0"/>
              <a:t>Judicious use of </a:t>
            </a:r>
            <a:r>
              <a:rPr lang="en-AU" sz="1800" b="1" dirty="0"/>
              <a:t>default</a:t>
            </a:r>
            <a:r>
              <a:rPr lang="en-AU" sz="1800" dirty="0"/>
              <a:t> routes in your internal network  may allow you drop this requirement significantly</a:t>
            </a:r>
          </a:p>
        </p:txBody>
      </p:sp>
    </p:spTree>
    <p:extLst>
      <p:ext uri="{BB962C8B-B14F-4D97-AF65-F5344CB8AC3E}">
        <p14:creationId xmlns:p14="http://schemas.microsoft.com/office/powerpoint/2010/main" val="25259179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0B579F-1A77-314E-9C35-91F217B05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20" y="576986"/>
            <a:ext cx="7771723" cy="4566514"/>
          </a:xfrm>
          <a:prstGeom prst="rect">
            <a:avLst/>
          </a:prstGeom>
        </p:spPr>
      </p:pic>
      <p:sp>
        <p:nvSpPr>
          <p:cNvPr id="3" name="TextBox 2"/>
          <p:cNvSpPr txBox="1"/>
          <p:nvPr/>
        </p:nvSpPr>
        <p:spPr>
          <a:xfrm>
            <a:off x="1232610" y="3370407"/>
            <a:ext cx="2159566" cy="253916"/>
          </a:xfrm>
          <a:prstGeom prst="rect">
            <a:avLst/>
          </a:prstGeom>
          <a:solidFill>
            <a:srgbClr val="FFFFFF"/>
          </a:solidFill>
        </p:spPr>
        <p:txBody>
          <a:bodyPr wrap="none" rtlCol="0">
            <a:spAutoFit/>
          </a:bodyPr>
          <a:lstStyle/>
          <a:p>
            <a:r>
              <a:rPr lang="en-US" sz="1050" dirty="0">
                <a:latin typeface="AhnbergHand"/>
                <a:cs typeface="AhnbergHand"/>
              </a:rPr>
              <a:t>1994: Introduction of CIDR</a:t>
            </a:r>
          </a:p>
        </p:txBody>
      </p:sp>
      <p:sp>
        <p:nvSpPr>
          <p:cNvPr id="5" name="TextBox 4"/>
          <p:cNvSpPr txBox="1"/>
          <p:nvPr/>
        </p:nvSpPr>
        <p:spPr>
          <a:xfrm>
            <a:off x="1830120" y="2879949"/>
            <a:ext cx="3260636" cy="415498"/>
          </a:xfrm>
          <a:prstGeom prst="rect">
            <a:avLst/>
          </a:prstGeom>
          <a:solidFill>
            <a:srgbClr val="FFFFFF"/>
          </a:solidFill>
        </p:spPr>
        <p:txBody>
          <a:bodyPr wrap="square" rtlCol="0">
            <a:spAutoFit/>
          </a:bodyPr>
          <a:lstStyle/>
          <a:p>
            <a:r>
              <a:rPr lang="en-US" sz="1050" dirty="0">
                <a:latin typeface="AhnbergHand"/>
                <a:cs typeface="AhnbergHand"/>
              </a:rPr>
              <a:t>2001: The Great Internet </a:t>
            </a:r>
          </a:p>
          <a:p>
            <a:r>
              <a:rPr lang="en-US" sz="1050" dirty="0">
                <a:latin typeface="AhnbergHand"/>
                <a:cs typeface="AhnbergHand"/>
              </a:rPr>
              <a:t>Boom and Bust</a:t>
            </a:r>
          </a:p>
        </p:txBody>
      </p:sp>
      <p:sp>
        <p:nvSpPr>
          <p:cNvPr id="6" name="TextBox 5"/>
          <p:cNvSpPr txBox="1"/>
          <p:nvPr/>
        </p:nvSpPr>
        <p:spPr>
          <a:xfrm>
            <a:off x="3242010" y="2406286"/>
            <a:ext cx="1939955" cy="253916"/>
          </a:xfrm>
          <a:prstGeom prst="rect">
            <a:avLst/>
          </a:prstGeom>
          <a:solidFill>
            <a:srgbClr val="FFFFFF"/>
          </a:solidFill>
        </p:spPr>
        <p:txBody>
          <a:bodyPr wrap="none" rtlCol="0">
            <a:spAutoFit/>
          </a:bodyPr>
          <a:lstStyle/>
          <a:p>
            <a:r>
              <a:rPr lang="en-US" sz="1050" dirty="0">
                <a:latin typeface="AhnbergHand"/>
                <a:cs typeface="AhnbergHand"/>
              </a:rPr>
              <a:t>2005: Consumer Market</a:t>
            </a:r>
          </a:p>
        </p:txBody>
      </p:sp>
      <p:sp>
        <p:nvSpPr>
          <p:cNvPr id="8" name="TextBox 7"/>
          <p:cNvSpPr txBox="1"/>
          <p:nvPr/>
        </p:nvSpPr>
        <p:spPr>
          <a:xfrm>
            <a:off x="4258851" y="1578249"/>
            <a:ext cx="1972015" cy="253916"/>
          </a:xfrm>
          <a:prstGeom prst="rect">
            <a:avLst/>
          </a:prstGeom>
          <a:solidFill>
            <a:srgbClr val="FFFFFF"/>
          </a:solidFill>
        </p:spPr>
        <p:txBody>
          <a:bodyPr wrap="none" rtlCol="0">
            <a:spAutoFit/>
          </a:bodyPr>
          <a:lstStyle/>
          <a:p>
            <a:r>
              <a:rPr lang="en-US" sz="1050" dirty="0">
                <a:latin typeface="AhnbergHand"/>
                <a:cs typeface="AhnbergHand"/>
              </a:rPr>
              <a:t>2011: Address Exhaustion</a:t>
            </a:r>
          </a:p>
        </p:txBody>
      </p:sp>
      <p:cxnSp>
        <p:nvCxnSpPr>
          <p:cNvPr id="9" name="Straight Arrow Connector 8"/>
          <p:cNvCxnSpPr>
            <a:cxnSpLocks/>
          </p:cNvCxnSpPr>
          <p:nvPr/>
        </p:nvCxnSpPr>
        <p:spPr>
          <a:xfrm flipH="1">
            <a:off x="1139371" y="3698564"/>
            <a:ext cx="1544950" cy="101334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flipH="1">
            <a:off x="2950990" y="3179074"/>
            <a:ext cx="617340" cy="1048501"/>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a:stCxn id="6" idx="2"/>
          </p:cNvCxnSpPr>
          <p:nvPr/>
        </p:nvCxnSpPr>
        <p:spPr>
          <a:xfrm flipH="1">
            <a:off x="3803457" y="2660202"/>
            <a:ext cx="408531" cy="1316712"/>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a:off x="5033490" y="1787134"/>
            <a:ext cx="57266" cy="1583273"/>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61607" y="169498"/>
            <a:ext cx="7058343" cy="523220"/>
          </a:xfrm>
          <a:prstGeom prst="rect">
            <a:avLst/>
          </a:prstGeom>
          <a:noFill/>
        </p:spPr>
        <p:txBody>
          <a:bodyPr wrap="none" rtlCol="0">
            <a:spAutoFit/>
          </a:bodyPr>
          <a:lstStyle/>
          <a:p>
            <a:r>
              <a:rPr lang="en-US" sz="2800" dirty="0">
                <a:solidFill>
                  <a:schemeClr val="accent6">
                    <a:lumMod val="50000"/>
                  </a:schemeClr>
                </a:solidFill>
                <a:latin typeface="Powderfinger Type"/>
                <a:cs typeface="Powderfinger Type"/>
              </a:rPr>
              <a:t>28 Years of Routing the Internet</a:t>
            </a:r>
          </a:p>
        </p:txBody>
      </p:sp>
      <p:sp>
        <p:nvSpPr>
          <p:cNvPr id="2" name="TextBox 1"/>
          <p:cNvSpPr txBox="1"/>
          <p:nvPr/>
        </p:nvSpPr>
        <p:spPr>
          <a:xfrm>
            <a:off x="285450" y="1370740"/>
            <a:ext cx="2736304" cy="577081"/>
          </a:xfrm>
          <a:prstGeom prst="rect">
            <a:avLst/>
          </a:prstGeom>
          <a:solidFill>
            <a:schemeClr val="bg1"/>
          </a:solidFill>
        </p:spPr>
        <p:txBody>
          <a:bodyPr wrap="square" rtlCol="0">
            <a:spAutoFit/>
          </a:bodyPr>
          <a:lstStyle/>
          <a:p>
            <a:r>
              <a:rPr lang="en-US" sz="1050" dirty="0">
                <a:solidFill>
                  <a:schemeClr val="accent6">
                    <a:lumMod val="50000"/>
                  </a:schemeClr>
                </a:solidFill>
                <a:latin typeface="AhnbergHand"/>
                <a:cs typeface="AhnbergHand"/>
              </a:rPr>
              <a:t>This is a view pulled together from each of the routing peers of Route-Views</a:t>
            </a:r>
          </a:p>
        </p:txBody>
      </p:sp>
    </p:spTree>
    <p:extLst>
      <p:ext uri="{BB962C8B-B14F-4D97-AF65-F5344CB8AC3E}">
        <p14:creationId xmlns:p14="http://schemas.microsoft.com/office/powerpoint/2010/main" val="47434587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pPr marL="0" indent="0">
              <a:buNone/>
            </a:pPr>
            <a:r>
              <a:rPr lang="en-AU" sz="1800" b="1" dirty="0">
                <a:solidFill>
                  <a:schemeClr val="bg1">
                    <a:lumMod val="75000"/>
                  </a:schemeClr>
                </a:solidFill>
              </a:rPr>
              <a:t>Know your network’s limits</a:t>
            </a:r>
          </a:p>
          <a:p>
            <a:pPr marL="0" indent="0">
              <a:buNone/>
            </a:pPr>
            <a:r>
              <a:rPr lang="en-AU" sz="1800" b="1" dirty="0">
                <a:solidFill>
                  <a:schemeClr val="bg1">
                    <a:lumMod val="75000"/>
                  </a:schemeClr>
                </a:solidFill>
              </a:rPr>
              <a:t>Review your routers’ settings</a:t>
            </a:r>
          </a:p>
          <a:p>
            <a:pPr marL="0" indent="0">
              <a:buNone/>
            </a:pPr>
            <a:r>
              <a:rPr lang="en-AU" sz="1800" b="1" dirty="0">
                <a:solidFill>
                  <a:schemeClr val="bg1">
                    <a:lumMod val="75000"/>
                  </a:schemeClr>
                </a:solidFill>
              </a:rPr>
              <a:t>Default routes can be helpful</a:t>
            </a:r>
          </a:p>
          <a:p>
            <a:pPr marL="0" indent="0">
              <a:buNone/>
            </a:pPr>
            <a:r>
              <a:rPr lang="en-AU" sz="1800" b="1" dirty="0"/>
              <a:t>Time for hot caching in line card FIBs?</a:t>
            </a:r>
          </a:p>
          <a:p>
            <a:r>
              <a:rPr lang="en-AU" sz="1800" dirty="0"/>
              <a:t>Using a hot cache for line card FIB cache would reduce the high-speed TCAM memory requirement significantly without visible performance cost</a:t>
            </a:r>
          </a:p>
        </p:txBody>
      </p:sp>
    </p:spTree>
    <p:extLst>
      <p:ext uri="{BB962C8B-B14F-4D97-AF65-F5344CB8AC3E}">
        <p14:creationId xmlns:p14="http://schemas.microsoft.com/office/powerpoint/2010/main" val="142496037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pPr marL="0" indent="0">
              <a:buNone/>
            </a:pPr>
            <a:r>
              <a:rPr lang="en-AU" sz="1800" b="1" dirty="0">
                <a:solidFill>
                  <a:schemeClr val="tx1"/>
                </a:solidFill>
              </a:rPr>
              <a:t>Know your network’s limits</a:t>
            </a:r>
          </a:p>
          <a:p>
            <a:pPr marL="0" indent="0">
              <a:buNone/>
            </a:pPr>
            <a:r>
              <a:rPr lang="en-AU" sz="1800" b="1" dirty="0">
                <a:solidFill>
                  <a:schemeClr val="tx1"/>
                </a:solidFill>
              </a:rPr>
              <a:t>Review your routers’ settings</a:t>
            </a:r>
          </a:p>
          <a:p>
            <a:pPr marL="0" indent="0">
              <a:buNone/>
            </a:pPr>
            <a:r>
              <a:rPr lang="en-AU" sz="1800" b="1" dirty="0">
                <a:solidFill>
                  <a:schemeClr val="tx1"/>
                </a:solidFill>
              </a:rPr>
              <a:t>Default routes can be helpful</a:t>
            </a:r>
          </a:p>
          <a:p>
            <a:pPr marL="0" indent="0">
              <a:buNone/>
            </a:pPr>
            <a:r>
              <a:rPr lang="en-AU" sz="1800" b="1" dirty="0"/>
              <a:t>Time for hot caching in line card FIBs?</a:t>
            </a:r>
          </a:p>
        </p:txBody>
      </p:sp>
    </p:spTree>
    <p:extLst>
      <p:ext uri="{BB962C8B-B14F-4D97-AF65-F5344CB8AC3E}">
        <p14:creationId xmlns:p14="http://schemas.microsoft.com/office/powerpoint/2010/main" val="220549345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37" y="520241"/>
            <a:ext cx="4339390" cy="857250"/>
          </a:xfrm>
        </p:spPr>
        <p:txBody>
          <a:bodyPr>
            <a:normAutofit/>
          </a:bodyPr>
          <a:lstStyle/>
          <a:p>
            <a:r>
              <a:rPr lang="en-US" sz="4950" dirty="0">
                <a:latin typeface="Vadim's Writing"/>
                <a:cs typeface="Vadim's Writing"/>
              </a:rPr>
              <a:t>That’s it!</a:t>
            </a:r>
          </a:p>
        </p:txBody>
      </p:sp>
      <p:sp>
        <p:nvSpPr>
          <p:cNvPr id="4" name="Rectangle 2"/>
          <p:cNvSpPr>
            <a:spLocks/>
          </p:cNvSpPr>
          <p:nvPr/>
        </p:nvSpPr>
        <p:spPr bwMode="auto">
          <a:xfrm rot="397884">
            <a:off x="3169064" y="2377160"/>
            <a:ext cx="2408481" cy="885312"/>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200" b="1" dirty="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Tree>
    <p:extLst>
      <p:ext uri="{BB962C8B-B14F-4D97-AF65-F5344CB8AC3E}">
        <p14:creationId xmlns:p14="http://schemas.microsoft.com/office/powerpoint/2010/main" val="258921573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EC19-4FC8-864D-91C1-31B15B533116}"/>
              </a:ext>
            </a:extLst>
          </p:cNvPr>
          <p:cNvSpPr>
            <a:spLocks noGrp="1"/>
          </p:cNvSpPr>
          <p:nvPr>
            <p:ph type="title"/>
          </p:nvPr>
        </p:nvSpPr>
        <p:spPr/>
        <p:txBody>
          <a:bodyPr/>
          <a:lstStyle/>
          <a:p>
            <a:r>
              <a:rPr lang="en-AU" dirty="0"/>
              <a:t>The Complete Pack</a:t>
            </a:r>
          </a:p>
        </p:txBody>
      </p:sp>
      <p:sp>
        <p:nvSpPr>
          <p:cNvPr id="3" name="Text Placeholder 2">
            <a:extLst>
              <a:ext uri="{FF2B5EF4-FFF2-40B4-BE49-F238E27FC236}">
                <a16:creationId xmlns:a16="http://schemas.microsoft.com/office/drawing/2014/main" id="{4043EDD3-388B-6B47-A54D-A58F5223F7B8}"/>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0183357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E89A87D-BA64-3840-B591-95CDABCF2562}"/>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552119" y="662257"/>
            <a:ext cx="7319736" cy="4391842"/>
          </a:xfrm>
          <a:prstGeom prst="rect">
            <a:avLst/>
          </a:prstGeom>
        </p:spPr>
      </p:pic>
      <p:sp>
        <p:nvSpPr>
          <p:cNvPr id="3" name="TextBox 2"/>
          <p:cNvSpPr txBox="1"/>
          <p:nvPr/>
        </p:nvSpPr>
        <p:spPr>
          <a:xfrm>
            <a:off x="1232610" y="3370407"/>
            <a:ext cx="2159566" cy="253916"/>
          </a:xfrm>
          <a:prstGeom prst="rect">
            <a:avLst/>
          </a:prstGeom>
          <a:solidFill>
            <a:srgbClr val="FFFFFF"/>
          </a:solidFill>
        </p:spPr>
        <p:txBody>
          <a:bodyPr wrap="none" rtlCol="0">
            <a:spAutoFit/>
          </a:bodyPr>
          <a:lstStyle/>
          <a:p>
            <a:r>
              <a:rPr lang="en-US" sz="1050" dirty="0">
                <a:latin typeface="AhnbergHand"/>
                <a:cs typeface="AhnbergHand"/>
              </a:rPr>
              <a:t>1994: Introduction of CIDR</a:t>
            </a:r>
          </a:p>
        </p:txBody>
      </p:sp>
      <p:sp>
        <p:nvSpPr>
          <p:cNvPr id="5" name="TextBox 4"/>
          <p:cNvSpPr txBox="1"/>
          <p:nvPr/>
        </p:nvSpPr>
        <p:spPr>
          <a:xfrm>
            <a:off x="1830120" y="2879949"/>
            <a:ext cx="3260636" cy="415498"/>
          </a:xfrm>
          <a:prstGeom prst="rect">
            <a:avLst/>
          </a:prstGeom>
          <a:solidFill>
            <a:srgbClr val="FFFFFF"/>
          </a:solidFill>
        </p:spPr>
        <p:txBody>
          <a:bodyPr wrap="square" rtlCol="0">
            <a:spAutoFit/>
          </a:bodyPr>
          <a:lstStyle/>
          <a:p>
            <a:r>
              <a:rPr lang="en-US" sz="1050" dirty="0">
                <a:latin typeface="AhnbergHand"/>
                <a:cs typeface="AhnbergHand"/>
              </a:rPr>
              <a:t>2001: The Great Internet </a:t>
            </a:r>
          </a:p>
          <a:p>
            <a:r>
              <a:rPr lang="en-US" sz="1050" dirty="0">
                <a:latin typeface="AhnbergHand"/>
                <a:cs typeface="AhnbergHand"/>
              </a:rPr>
              <a:t>Boom and Bust</a:t>
            </a:r>
          </a:p>
        </p:txBody>
      </p:sp>
      <p:sp>
        <p:nvSpPr>
          <p:cNvPr id="6" name="TextBox 5"/>
          <p:cNvSpPr txBox="1"/>
          <p:nvPr/>
        </p:nvSpPr>
        <p:spPr>
          <a:xfrm>
            <a:off x="3242010" y="2406286"/>
            <a:ext cx="1939955" cy="253916"/>
          </a:xfrm>
          <a:prstGeom prst="rect">
            <a:avLst/>
          </a:prstGeom>
          <a:solidFill>
            <a:srgbClr val="FFFFFF"/>
          </a:solidFill>
        </p:spPr>
        <p:txBody>
          <a:bodyPr wrap="none" rtlCol="0">
            <a:spAutoFit/>
          </a:bodyPr>
          <a:lstStyle/>
          <a:p>
            <a:r>
              <a:rPr lang="en-US" sz="1050" dirty="0">
                <a:latin typeface="AhnbergHand"/>
                <a:cs typeface="AhnbergHand"/>
              </a:rPr>
              <a:t>2005: Consumer Market</a:t>
            </a:r>
          </a:p>
        </p:txBody>
      </p:sp>
      <p:sp>
        <p:nvSpPr>
          <p:cNvPr id="8" name="TextBox 7"/>
          <p:cNvSpPr txBox="1"/>
          <p:nvPr/>
        </p:nvSpPr>
        <p:spPr>
          <a:xfrm>
            <a:off x="4258851" y="1578249"/>
            <a:ext cx="1972015" cy="253916"/>
          </a:xfrm>
          <a:prstGeom prst="rect">
            <a:avLst/>
          </a:prstGeom>
          <a:solidFill>
            <a:srgbClr val="FFFFFF"/>
          </a:solidFill>
        </p:spPr>
        <p:txBody>
          <a:bodyPr wrap="none" rtlCol="0">
            <a:spAutoFit/>
          </a:bodyPr>
          <a:lstStyle/>
          <a:p>
            <a:r>
              <a:rPr lang="en-US" sz="1050" dirty="0">
                <a:latin typeface="AhnbergHand"/>
                <a:cs typeface="AhnbergHand"/>
              </a:rPr>
              <a:t>2011: Address Exhaustion</a:t>
            </a:r>
          </a:p>
        </p:txBody>
      </p:sp>
      <p:cxnSp>
        <p:nvCxnSpPr>
          <p:cNvPr id="9" name="Straight Arrow Connector 8"/>
          <p:cNvCxnSpPr>
            <a:cxnSpLocks/>
          </p:cNvCxnSpPr>
          <p:nvPr/>
        </p:nvCxnSpPr>
        <p:spPr>
          <a:xfrm flipH="1">
            <a:off x="1139371" y="3698564"/>
            <a:ext cx="1544950" cy="10133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flipH="1">
            <a:off x="2950990" y="3179074"/>
            <a:ext cx="617340" cy="1048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a:stCxn id="6" idx="2"/>
          </p:cNvCxnSpPr>
          <p:nvPr/>
        </p:nvCxnSpPr>
        <p:spPr>
          <a:xfrm flipH="1">
            <a:off x="3803457" y="2660202"/>
            <a:ext cx="408531" cy="1316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a:off x="5033490" y="1787134"/>
            <a:ext cx="323935" cy="14568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61607" y="169498"/>
            <a:ext cx="7058343" cy="523220"/>
          </a:xfrm>
          <a:prstGeom prst="rect">
            <a:avLst/>
          </a:prstGeom>
          <a:noFill/>
        </p:spPr>
        <p:txBody>
          <a:bodyPr wrap="none" rtlCol="0">
            <a:spAutoFit/>
          </a:bodyPr>
          <a:lstStyle/>
          <a:p>
            <a:r>
              <a:rPr lang="en-US" sz="2800" dirty="0">
                <a:solidFill>
                  <a:schemeClr val="accent6">
                    <a:lumMod val="50000"/>
                  </a:schemeClr>
                </a:solidFill>
                <a:latin typeface="Powderfinger Type"/>
                <a:cs typeface="Powderfinger Type"/>
              </a:rPr>
              <a:t>27 Years of Routing the Internet</a:t>
            </a:r>
          </a:p>
        </p:txBody>
      </p:sp>
      <p:sp>
        <p:nvSpPr>
          <p:cNvPr id="2" name="TextBox 1"/>
          <p:cNvSpPr txBox="1"/>
          <p:nvPr/>
        </p:nvSpPr>
        <p:spPr>
          <a:xfrm>
            <a:off x="285450" y="1370740"/>
            <a:ext cx="2736304" cy="577081"/>
          </a:xfrm>
          <a:prstGeom prst="rect">
            <a:avLst/>
          </a:prstGeom>
          <a:solidFill>
            <a:schemeClr val="bg1"/>
          </a:solidFill>
        </p:spPr>
        <p:txBody>
          <a:bodyPr wrap="square" rtlCol="0">
            <a:spAutoFit/>
          </a:bodyPr>
          <a:lstStyle/>
          <a:p>
            <a:r>
              <a:rPr lang="en-US" sz="1050" dirty="0">
                <a:solidFill>
                  <a:schemeClr val="accent6">
                    <a:lumMod val="50000"/>
                  </a:schemeClr>
                </a:solidFill>
                <a:latin typeface="AhnbergHand"/>
                <a:cs typeface="AhnbergHand"/>
              </a:rPr>
              <a:t>This is a view pulled together from each of the routing peers of Route-Views</a:t>
            </a:r>
          </a:p>
        </p:txBody>
      </p:sp>
    </p:spTree>
    <p:extLst>
      <p:ext uri="{BB962C8B-B14F-4D97-AF65-F5344CB8AC3E}">
        <p14:creationId xmlns:p14="http://schemas.microsoft.com/office/powerpoint/2010/main" val="395371206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C463A8-8D83-1243-A829-6190741BF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731" y="980728"/>
            <a:ext cx="6766670" cy="4060002"/>
          </a:xfrm>
          <a:prstGeom prst="rect">
            <a:avLst/>
          </a:prstGeom>
        </p:spPr>
      </p:pic>
      <p:sp>
        <p:nvSpPr>
          <p:cNvPr id="2" name="Title 1"/>
          <p:cNvSpPr>
            <a:spLocks noGrp="1"/>
          </p:cNvSpPr>
          <p:nvPr>
            <p:ph type="title"/>
          </p:nvPr>
        </p:nvSpPr>
        <p:spPr>
          <a:xfrm>
            <a:off x="395537" y="123478"/>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2017-2022 in detail</a:t>
            </a:r>
          </a:p>
        </p:txBody>
      </p:sp>
      <p:cxnSp>
        <p:nvCxnSpPr>
          <p:cNvPr id="5" name="Straight Connector 4">
            <a:extLst>
              <a:ext uri="{FF2B5EF4-FFF2-40B4-BE49-F238E27FC236}">
                <a16:creationId xmlns:a16="http://schemas.microsoft.com/office/drawing/2014/main" id="{66F9D620-699F-EA45-8ED6-8ECDA05FF348}"/>
              </a:ext>
            </a:extLst>
          </p:cNvPr>
          <p:cNvCxnSpPr>
            <a:cxnSpLocks/>
          </p:cNvCxnSpPr>
          <p:nvPr/>
        </p:nvCxnSpPr>
        <p:spPr>
          <a:xfrm flipH="1">
            <a:off x="1516699" y="2093436"/>
            <a:ext cx="7231766" cy="194197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1EF5DF5-9571-D14E-93B8-032E97002B86}"/>
              </a:ext>
            </a:extLst>
          </p:cNvPr>
          <p:cNvSpPr txBox="1"/>
          <p:nvPr/>
        </p:nvSpPr>
        <p:spPr>
          <a:xfrm>
            <a:off x="5695818" y="3929169"/>
            <a:ext cx="2161451" cy="300082"/>
          </a:xfrm>
          <a:prstGeom prst="rect">
            <a:avLst/>
          </a:prstGeom>
          <a:solidFill>
            <a:schemeClr val="bg1"/>
          </a:solidFill>
        </p:spPr>
        <p:txBody>
          <a:bodyPr wrap="square" rtlCol="0">
            <a:spAutoFit/>
          </a:bodyPr>
          <a:lstStyle/>
          <a:p>
            <a:r>
              <a:rPr lang="en-US" sz="1350" dirty="0">
                <a:solidFill>
                  <a:srgbClr val="FF0000"/>
                </a:solidFill>
                <a:latin typeface="AhnbergHand" charset="0"/>
                <a:ea typeface="AhnbergHand" charset="0"/>
                <a:cs typeface="AhnbergHand" charset="0"/>
              </a:rPr>
              <a:t>average growth trend</a:t>
            </a:r>
          </a:p>
        </p:txBody>
      </p:sp>
      <p:sp>
        <p:nvSpPr>
          <p:cNvPr id="12" name="Freeform 11">
            <a:extLst>
              <a:ext uri="{FF2B5EF4-FFF2-40B4-BE49-F238E27FC236}">
                <a16:creationId xmlns:a16="http://schemas.microsoft.com/office/drawing/2014/main" id="{972BD811-E85E-2D46-BDB3-BA0F5EC376B9}"/>
              </a:ext>
            </a:extLst>
          </p:cNvPr>
          <p:cNvSpPr/>
          <p:nvPr/>
        </p:nvSpPr>
        <p:spPr>
          <a:xfrm>
            <a:off x="5223861" y="3348715"/>
            <a:ext cx="471957" cy="680052"/>
          </a:xfrm>
          <a:custGeom>
            <a:avLst/>
            <a:gdLst>
              <a:gd name="connsiteX0" fmla="*/ 629276 w 629276"/>
              <a:gd name="connsiteY0" fmla="*/ 906736 h 906736"/>
              <a:gd name="connsiteX1" fmla="*/ 218215 w 629276"/>
              <a:gd name="connsiteY1" fmla="*/ 462119 h 906736"/>
              <a:gd name="connsiteX2" fmla="*/ 159492 w 629276"/>
              <a:gd name="connsiteY2" fmla="*/ 67837 h 906736"/>
              <a:gd name="connsiteX3" fmla="*/ 101 w 629276"/>
              <a:gd name="connsiteY3" fmla="*/ 218839 h 906736"/>
              <a:gd name="connsiteX4" fmla="*/ 184659 w 629276"/>
              <a:gd name="connsiteY4" fmla="*/ 725 h 906736"/>
              <a:gd name="connsiteX5" fmla="*/ 302105 w 629276"/>
              <a:gd name="connsiteY5" fmla="*/ 143338 h 9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76" h="906736">
                <a:moveTo>
                  <a:pt x="629276" y="906736"/>
                </a:moveTo>
                <a:cubicBezTo>
                  <a:pt x="462894" y="754335"/>
                  <a:pt x="296512" y="601935"/>
                  <a:pt x="218215" y="462119"/>
                </a:cubicBezTo>
                <a:cubicBezTo>
                  <a:pt x="139918" y="322303"/>
                  <a:pt x="195844" y="108384"/>
                  <a:pt x="159492" y="67837"/>
                </a:cubicBezTo>
                <a:cubicBezTo>
                  <a:pt x="123140" y="27290"/>
                  <a:pt x="-4094" y="230024"/>
                  <a:pt x="101" y="218839"/>
                </a:cubicBezTo>
                <a:cubicBezTo>
                  <a:pt x="4295" y="207654"/>
                  <a:pt x="134325" y="13308"/>
                  <a:pt x="184659" y="725"/>
                </a:cubicBezTo>
                <a:cubicBezTo>
                  <a:pt x="234993" y="-11858"/>
                  <a:pt x="302105" y="143338"/>
                  <a:pt x="302105" y="14333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Arrow Connector 12">
            <a:extLst>
              <a:ext uri="{FF2B5EF4-FFF2-40B4-BE49-F238E27FC236}">
                <a16:creationId xmlns:a16="http://schemas.microsoft.com/office/drawing/2014/main" id="{E7FB53A8-9D0E-0241-B574-B959E8C8ADAB}"/>
              </a:ext>
            </a:extLst>
          </p:cNvPr>
          <p:cNvCxnSpPr>
            <a:cxnSpLocks/>
          </p:cNvCxnSpPr>
          <p:nvPr/>
        </p:nvCxnSpPr>
        <p:spPr>
          <a:xfrm>
            <a:off x="1920111" y="3688741"/>
            <a:ext cx="0" cy="43427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91BF08-BA17-4A4F-829A-E3AF41E47499}"/>
              </a:ext>
            </a:extLst>
          </p:cNvPr>
          <p:cNvCxnSpPr>
            <a:cxnSpLocks/>
          </p:cNvCxnSpPr>
          <p:nvPr/>
        </p:nvCxnSpPr>
        <p:spPr>
          <a:xfrm>
            <a:off x="7822141" y="2093436"/>
            <a:ext cx="0" cy="5676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96395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7306"/>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2021 in detail</a:t>
            </a:r>
          </a:p>
        </p:txBody>
      </p:sp>
      <p:pic>
        <p:nvPicPr>
          <p:cNvPr id="9" name="Picture 8">
            <a:extLst>
              <a:ext uri="{FF2B5EF4-FFF2-40B4-BE49-F238E27FC236}">
                <a16:creationId xmlns:a16="http://schemas.microsoft.com/office/drawing/2014/main" id="{CD71ECF3-81B5-1542-9680-36A2DD8CF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33" y="820086"/>
            <a:ext cx="6910179" cy="4146108"/>
          </a:xfrm>
          <a:prstGeom prst="rect">
            <a:avLst/>
          </a:prstGeom>
        </p:spPr>
      </p:pic>
    </p:spTree>
    <p:extLst>
      <p:ext uri="{BB962C8B-B14F-4D97-AF65-F5344CB8AC3E}">
        <p14:creationId xmlns:p14="http://schemas.microsoft.com/office/powerpoint/2010/main" val="119517942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320460-E3E4-1C40-B5BB-F02BF545D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1983" y="2534906"/>
            <a:ext cx="4213726" cy="2501900"/>
          </a:xfrm>
          <a:prstGeom prst="rect">
            <a:avLst/>
          </a:prstGeom>
        </p:spPr>
      </p:pic>
      <p:pic>
        <p:nvPicPr>
          <p:cNvPr id="9" name="Picture 8">
            <a:extLst>
              <a:ext uri="{FF2B5EF4-FFF2-40B4-BE49-F238E27FC236}">
                <a16:creationId xmlns:a16="http://schemas.microsoft.com/office/drawing/2014/main" id="{18F60833-9BFE-684E-B561-F497FB8B4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72" y="909292"/>
            <a:ext cx="3992328" cy="2370445"/>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p>
        </p:txBody>
      </p:sp>
      <p:sp>
        <p:nvSpPr>
          <p:cNvPr id="5" name="TextBox 4"/>
          <p:cNvSpPr txBox="1"/>
          <p:nvPr/>
        </p:nvSpPr>
        <p:spPr>
          <a:xfrm>
            <a:off x="4744685" y="1067956"/>
            <a:ext cx="3175499" cy="507831"/>
          </a:xfrm>
          <a:prstGeom prst="rect">
            <a:avLst/>
          </a:prstGeom>
          <a:noFill/>
        </p:spPr>
        <p:txBody>
          <a:bodyPr wrap="square" rtlCol="0">
            <a:spAutoFit/>
          </a:bodyPr>
          <a:lstStyle/>
          <a:p>
            <a:r>
              <a:rPr lang="en-US" sz="1350" dirty="0">
                <a:latin typeface="AhnbergHand"/>
                <a:cs typeface="AhnbergHand"/>
              </a:rPr>
              <a:t>Routing prefixes – growing by some 40,000 prefixes per year</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507831"/>
          </a:xfrm>
          <a:prstGeom prst="rect">
            <a:avLst/>
          </a:prstGeom>
          <a:noFill/>
        </p:spPr>
        <p:txBody>
          <a:bodyPr wrap="square" rtlCol="0">
            <a:spAutoFit/>
          </a:bodyPr>
          <a:lstStyle/>
          <a:p>
            <a:r>
              <a:rPr lang="en-US" sz="1350" dirty="0">
                <a:latin typeface="AhnbergHand"/>
                <a:cs typeface="AhnbergHand"/>
              </a:rPr>
              <a:t>AS Numbers– growing by some 2,400 prefixes per year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261329492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endParaRPr lang="en-US" sz="2800" dirty="0">
              <a:solidFill>
                <a:srgbClr val="984807"/>
              </a:solidFill>
              <a:latin typeface="Powderfinger Type" panose="02020709070000000403" pitchFamily="49" charset="77"/>
              <a:cs typeface="Powderfinger Type"/>
            </a:endParaRPr>
          </a:p>
        </p:txBody>
      </p:sp>
      <p:sp>
        <p:nvSpPr>
          <p:cNvPr id="5" name="TextBox 4"/>
          <p:cNvSpPr txBox="1"/>
          <p:nvPr/>
        </p:nvSpPr>
        <p:spPr>
          <a:xfrm>
            <a:off x="4744685" y="1067956"/>
            <a:ext cx="3175499" cy="715581"/>
          </a:xfrm>
          <a:prstGeom prst="rect">
            <a:avLst/>
          </a:prstGeom>
          <a:noFill/>
        </p:spPr>
        <p:txBody>
          <a:bodyPr wrap="square" rtlCol="0">
            <a:spAutoFit/>
          </a:bodyPr>
          <a:lstStyle/>
          <a:p>
            <a:r>
              <a:rPr lang="en-US" sz="1350" dirty="0">
                <a:latin typeface="AhnbergHand"/>
                <a:cs typeface="AhnbergHand"/>
              </a:rPr>
              <a:t>More Specifics are still taking up slightly more than one half of the routing table</a:t>
            </a:r>
          </a:p>
        </p:txBody>
      </p:sp>
      <p:sp>
        <p:nvSpPr>
          <p:cNvPr id="8" name="TextBox 7"/>
          <p:cNvSpPr txBox="1"/>
          <p:nvPr/>
        </p:nvSpPr>
        <p:spPr>
          <a:xfrm>
            <a:off x="1143001" y="3560620"/>
            <a:ext cx="3175499" cy="715581"/>
          </a:xfrm>
          <a:prstGeom prst="rect">
            <a:avLst/>
          </a:prstGeom>
          <a:noFill/>
        </p:spPr>
        <p:txBody>
          <a:bodyPr wrap="square" rtlCol="0">
            <a:spAutoFit/>
          </a:bodyPr>
          <a:lstStyle/>
          <a:p>
            <a:r>
              <a:rPr lang="en-US" sz="1350" dirty="0">
                <a:latin typeface="AhnbergHand"/>
                <a:cs typeface="AhnbergHand"/>
              </a:rPr>
              <a:t>But the average size of an IPv4 routing advertisement continues to shrink</a:t>
            </a:r>
          </a:p>
        </p:txBody>
      </p:sp>
      <p:pic>
        <p:nvPicPr>
          <p:cNvPr id="9" name="Picture 8">
            <a:extLst>
              <a:ext uri="{FF2B5EF4-FFF2-40B4-BE49-F238E27FC236}">
                <a16:creationId xmlns:a16="http://schemas.microsoft.com/office/drawing/2014/main" id="{18D05BF3-4757-A449-BD5C-8350521BB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68" y="867299"/>
            <a:ext cx="3941432" cy="2340225"/>
          </a:xfrm>
          <a:prstGeom prst="rect">
            <a:avLst/>
          </a:prstGeom>
        </p:spPr>
      </p:pic>
      <p:pic>
        <p:nvPicPr>
          <p:cNvPr id="11" name="Picture 10">
            <a:extLst>
              <a:ext uri="{FF2B5EF4-FFF2-40B4-BE49-F238E27FC236}">
                <a16:creationId xmlns:a16="http://schemas.microsoft.com/office/drawing/2014/main" id="{FE73E892-214B-6442-8A21-43EC57DE3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571750"/>
            <a:ext cx="4331369" cy="2571750"/>
          </a:xfrm>
          <a:prstGeom prst="rect">
            <a:avLst/>
          </a:prstGeom>
        </p:spPr>
      </p:pic>
      <p:sp>
        <p:nvSpPr>
          <p:cNvPr id="6" name="Freeform 5"/>
          <p:cNvSpPr/>
          <p:nvPr/>
        </p:nvSpPr>
        <p:spPr>
          <a:xfrm>
            <a:off x="4318500" y="1724549"/>
            <a:ext cx="1529551" cy="398555"/>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7" name="Freeform 6"/>
          <p:cNvSpPr/>
          <p:nvPr/>
        </p:nvSpPr>
        <p:spPr>
          <a:xfrm>
            <a:off x="2537478" y="4168656"/>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298635211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1222048-E360-1346-897E-F3A86C18C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1866" y="2714170"/>
            <a:ext cx="4091502" cy="2429329"/>
          </a:xfrm>
          <a:prstGeom prst="rect">
            <a:avLst/>
          </a:prstGeom>
        </p:spPr>
      </p:pic>
      <p:pic>
        <p:nvPicPr>
          <p:cNvPr id="9" name="Picture 8">
            <a:extLst>
              <a:ext uri="{FF2B5EF4-FFF2-40B4-BE49-F238E27FC236}">
                <a16:creationId xmlns:a16="http://schemas.microsoft.com/office/drawing/2014/main" id="{1238EDC7-0636-B342-8E04-74534B838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32" y="755394"/>
            <a:ext cx="4166794" cy="2474034"/>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endParaRPr lang="en-US" sz="2800" dirty="0">
              <a:solidFill>
                <a:srgbClr val="984807"/>
              </a:solidFill>
              <a:latin typeface="Powderfinger Type" panose="02020709070000000403" pitchFamily="49" charset="77"/>
              <a:cs typeface="Powderfinger Type"/>
            </a:endParaRPr>
          </a:p>
        </p:txBody>
      </p:sp>
      <p:sp>
        <p:nvSpPr>
          <p:cNvPr id="5" name="TextBox 4"/>
          <p:cNvSpPr txBox="1"/>
          <p:nvPr/>
        </p:nvSpPr>
        <p:spPr>
          <a:xfrm>
            <a:off x="5122825" y="1161368"/>
            <a:ext cx="2849313" cy="715581"/>
          </a:xfrm>
          <a:prstGeom prst="rect">
            <a:avLst/>
          </a:prstGeom>
          <a:noFill/>
        </p:spPr>
        <p:txBody>
          <a:bodyPr wrap="square" rtlCol="0">
            <a:spAutoFit/>
          </a:bodyPr>
          <a:lstStyle/>
          <a:p>
            <a:r>
              <a:rPr lang="en-US" sz="1350" dirty="0">
                <a:latin typeface="AhnbergHand"/>
                <a:cs typeface="AhnbergHand"/>
              </a:rPr>
              <a:t>The US DoD advertised its collection of legacy /8 prefixes in 2021</a:t>
            </a:r>
          </a:p>
        </p:txBody>
      </p:sp>
      <p:sp>
        <p:nvSpPr>
          <p:cNvPr id="6" name="Freeform 5"/>
          <p:cNvSpPr/>
          <p:nvPr/>
        </p:nvSpPr>
        <p:spPr>
          <a:xfrm>
            <a:off x="4514897" y="1845967"/>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510947" y="3619210"/>
            <a:ext cx="3175499" cy="923330"/>
          </a:xfrm>
          <a:prstGeom prst="rect">
            <a:avLst/>
          </a:prstGeom>
          <a:noFill/>
        </p:spPr>
        <p:txBody>
          <a:bodyPr wrap="square" rtlCol="0">
            <a:spAutoFit/>
          </a:bodyPr>
          <a:lstStyle/>
          <a:p>
            <a:r>
              <a:rPr lang="en-US" sz="1350" dirty="0">
                <a:latin typeface="AhnbergHand"/>
                <a:cs typeface="AhnbergHand"/>
              </a:rPr>
              <a:t>The “shape” of inter-AS interconnection appears to be trending to a more compact topology </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 name="Freeform 2">
            <a:extLst>
              <a:ext uri="{FF2B5EF4-FFF2-40B4-BE49-F238E27FC236}">
                <a16:creationId xmlns:a16="http://schemas.microsoft.com/office/drawing/2014/main" id="{B1FC16A9-FA1E-3347-BE19-80D9D76B4245}"/>
              </a:ext>
            </a:extLst>
          </p:cNvPr>
          <p:cNvSpPr/>
          <p:nvPr/>
        </p:nvSpPr>
        <p:spPr>
          <a:xfrm>
            <a:off x="3630223" y="1309203"/>
            <a:ext cx="434059" cy="667720"/>
          </a:xfrm>
          <a:custGeom>
            <a:avLst/>
            <a:gdLst>
              <a:gd name="connsiteX0" fmla="*/ 65705 w 434059"/>
              <a:gd name="connsiteY0" fmla="*/ 525072 h 667720"/>
              <a:gd name="connsiteX1" fmla="*/ 180690 w 434059"/>
              <a:gd name="connsiteY1" fmla="*/ 667434 h 667720"/>
              <a:gd name="connsiteX2" fmla="*/ 262821 w 434059"/>
              <a:gd name="connsiteY2" fmla="*/ 492220 h 667720"/>
              <a:gd name="connsiteX3" fmla="*/ 427085 w 434059"/>
              <a:gd name="connsiteY3" fmla="*/ 185595 h 667720"/>
              <a:gd name="connsiteX4" fmla="*/ 372330 w 434059"/>
              <a:gd name="connsiteY4" fmla="*/ 4905 h 667720"/>
              <a:gd name="connsiteX5" fmla="*/ 93082 w 434059"/>
              <a:gd name="connsiteY5" fmla="*/ 377235 h 667720"/>
              <a:gd name="connsiteX6" fmla="*/ 0 w 434059"/>
              <a:gd name="connsiteY6" fmla="*/ 530548 h 66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059" h="667720">
                <a:moveTo>
                  <a:pt x="65705" y="525072"/>
                </a:moveTo>
                <a:cubicBezTo>
                  <a:pt x="106771" y="598990"/>
                  <a:pt x="147837" y="672909"/>
                  <a:pt x="180690" y="667434"/>
                </a:cubicBezTo>
                <a:cubicBezTo>
                  <a:pt x="213543" y="661959"/>
                  <a:pt x="221755" y="572527"/>
                  <a:pt x="262821" y="492220"/>
                </a:cubicBezTo>
                <a:cubicBezTo>
                  <a:pt x="303887" y="411913"/>
                  <a:pt x="408834" y="266814"/>
                  <a:pt x="427085" y="185595"/>
                </a:cubicBezTo>
                <a:cubicBezTo>
                  <a:pt x="445337" y="104376"/>
                  <a:pt x="427997" y="-27035"/>
                  <a:pt x="372330" y="4905"/>
                </a:cubicBezTo>
                <a:cubicBezTo>
                  <a:pt x="316663" y="36845"/>
                  <a:pt x="155137" y="289628"/>
                  <a:pt x="93082" y="377235"/>
                </a:cubicBezTo>
                <a:cubicBezTo>
                  <a:pt x="31027" y="464842"/>
                  <a:pt x="15513" y="497695"/>
                  <a:pt x="0" y="530548"/>
                </a:cubicBezTo>
              </a:path>
            </a:pathLst>
          </a:custGeom>
          <a:noFill/>
          <a:ln w="635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13556827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7306"/>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2021 in detail</a:t>
            </a:r>
          </a:p>
        </p:txBody>
      </p:sp>
      <p:pic>
        <p:nvPicPr>
          <p:cNvPr id="9" name="Picture 8">
            <a:extLst>
              <a:ext uri="{FF2B5EF4-FFF2-40B4-BE49-F238E27FC236}">
                <a16:creationId xmlns:a16="http://schemas.microsoft.com/office/drawing/2014/main" id="{CD71ECF3-81B5-1542-9680-36A2DD8CF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33" y="820086"/>
            <a:ext cx="6910179" cy="4146108"/>
          </a:xfrm>
          <a:prstGeom prst="rect">
            <a:avLst/>
          </a:prstGeom>
        </p:spPr>
      </p:pic>
    </p:spTree>
    <p:extLst>
      <p:ext uri="{BB962C8B-B14F-4D97-AF65-F5344CB8AC3E}">
        <p14:creationId xmlns:p14="http://schemas.microsoft.com/office/powerpoint/2010/main" val="148745711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C41B01-237A-3C4E-A4BF-A7A0EEF37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703" y="1526157"/>
            <a:ext cx="4333003" cy="2859782"/>
          </a:xfrm>
          <a:prstGeom prst="rect">
            <a:avLst/>
          </a:prstGeom>
        </p:spPr>
      </p:pic>
      <p:sp>
        <p:nvSpPr>
          <p:cNvPr id="2" name="Title 1"/>
          <p:cNvSpPr>
            <a:spLocks noGrp="1"/>
          </p:cNvSpPr>
          <p:nvPr>
            <p:ph type="title"/>
          </p:nvPr>
        </p:nvSpPr>
        <p:spPr>
          <a:xfrm>
            <a:off x="251520" y="167610"/>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AS Adjacencies </a:t>
            </a:r>
            <a:r>
              <a:rPr lang="en-US" sz="1800" dirty="0">
                <a:solidFill>
                  <a:schemeClr val="accent6">
                    <a:lumMod val="50000"/>
                  </a:schemeClr>
                </a:solidFill>
                <a:latin typeface="Powderfinger Type" panose="02020709070000000403" pitchFamily="49" charset="77"/>
              </a:rPr>
              <a:t>(as seen by AS131072)</a:t>
            </a:r>
            <a:endParaRPr lang="en-US" sz="2800" dirty="0">
              <a:solidFill>
                <a:schemeClr val="accent6">
                  <a:lumMod val="50000"/>
                </a:schemeClr>
              </a:solidFill>
              <a:latin typeface="Powderfinger Type" panose="02020709070000000403" pitchFamily="49" charset="77"/>
            </a:endParaRPr>
          </a:p>
        </p:txBody>
      </p:sp>
      <p:sp>
        <p:nvSpPr>
          <p:cNvPr id="5" name="TextBox 4"/>
          <p:cNvSpPr txBox="1"/>
          <p:nvPr/>
        </p:nvSpPr>
        <p:spPr>
          <a:xfrm>
            <a:off x="251520" y="2859782"/>
            <a:ext cx="5544616" cy="1615827"/>
          </a:xfrm>
          <a:prstGeom prst="rect">
            <a:avLst/>
          </a:prstGeom>
          <a:noFill/>
        </p:spPr>
        <p:txBody>
          <a:bodyPr wrap="square" rtlCol="0">
            <a:spAutoFit/>
          </a:bodyPr>
          <a:lstStyle/>
          <a:p>
            <a:r>
              <a:rPr lang="en-US" sz="1100" dirty="0">
                <a:solidFill>
                  <a:schemeClr val="tx1"/>
                </a:solidFill>
              </a:rPr>
              <a:t>6,059  </a:t>
            </a:r>
            <a:r>
              <a:rPr lang="mr-IN" sz="1100" dirty="0">
                <a:solidFill>
                  <a:schemeClr val="tx1"/>
                </a:solidFill>
              </a:rPr>
              <a:t>AS6939      HURRICANE - </a:t>
            </a:r>
            <a:r>
              <a:rPr lang="mr-IN" sz="1100" dirty="0" err="1">
                <a:solidFill>
                  <a:schemeClr val="tx1"/>
                </a:solidFill>
              </a:rPr>
              <a:t>Hurricane</a:t>
            </a:r>
            <a:r>
              <a:rPr lang="mr-IN" sz="1100" dirty="0">
                <a:solidFill>
                  <a:schemeClr val="tx1"/>
                </a:solidFill>
              </a:rPr>
              <a:t> </a:t>
            </a:r>
            <a:r>
              <a:rPr lang="mr-IN" sz="1100" dirty="0" err="1">
                <a:solidFill>
                  <a:schemeClr val="tx1"/>
                </a:solidFill>
              </a:rPr>
              <a:t>Electric</a:t>
            </a:r>
            <a:r>
              <a:rPr lang="mr-IN" sz="1100" dirty="0">
                <a:solidFill>
                  <a:schemeClr val="tx1"/>
                </a:solidFill>
              </a:rPr>
              <a:t>, </a:t>
            </a:r>
            <a:r>
              <a:rPr lang="mr-IN" sz="1100" dirty="0" err="1">
                <a:solidFill>
                  <a:schemeClr val="tx1"/>
                </a:solidFill>
              </a:rPr>
              <a:t>Inc</a:t>
            </a:r>
            <a:r>
              <a:rPr lang="mr-IN" sz="1100" dirty="0">
                <a:solidFill>
                  <a:schemeClr val="tx1"/>
                </a:solidFill>
              </a:rPr>
              <a:t>., US  </a:t>
            </a:r>
            <a:r>
              <a:rPr lang="en-US" sz="1100" dirty="0">
                <a:solidFill>
                  <a:schemeClr val="tx1"/>
                </a:solidFill>
              </a:rPr>
              <a:t>  </a:t>
            </a:r>
          </a:p>
          <a:p>
            <a:r>
              <a:rPr lang="en-US" sz="1100" dirty="0">
                <a:solidFill>
                  <a:schemeClr val="tx1"/>
                </a:solidFill>
              </a:rPr>
              <a:t>4,977  </a:t>
            </a:r>
            <a:r>
              <a:rPr lang="mr-IN" sz="1100" dirty="0">
                <a:solidFill>
                  <a:schemeClr val="tx1"/>
                </a:solidFill>
              </a:rPr>
              <a:t>AS</a:t>
            </a:r>
            <a:r>
              <a:rPr lang="en-US" sz="1100" dirty="0">
                <a:solidFill>
                  <a:schemeClr val="tx1"/>
                </a:solidFill>
              </a:rPr>
              <a:t>3356</a:t>
            </a:r>
            <a:r>
              <a:rPr lang="mr-IN" sz="1100" dirty="0">
                <a:solidFill>
                  <a:schemeClr val="tx1"/>
                </a:solidFill>
              </a:rPr>
              <a:t> </a:t>
            </a:r>
            <a:r>
              <a:rPr lang="en-US" sz="1100" dirty="0">
                <a:solidFill>
                  <a:schemeClr val="tx1"/>
                </a:solidFill>
              </a:rPr>
              <a:t>     </a:t>
            </a:r>
            <a:r>
              <a:rPr lang="mr-IN" sz="1100" dirty="0">
                <a:solidFill>
                  <a:schemeClr val="tx1"/>
                </a:solidFill>
              </a:rPr>
              <a:t>LEVEL3 - </a:t>
            </a:r>
            <a:r>
              <a:rPr lang="mr-IN" sz="1100" dirty="0" err="1">
                <a:solidFill>
                  <a:schemeClr val="tx1"/>
                </a:solidFill>
              </a:rPr>
              <a:t>Level</a:t>
            </a:r>
            <a:r>
              <a:rPr lang="mr-IN" sz="1100" dirty="0">
                <a:solidFill>
                  <a:schemeClr val="tx1"/>
                </a:solidFill>
              </a:rPr>
              <a:t> </a:t>
            </a:r>
            <a:r>
              <a:rPr lang="en-US" sz="1100" dirty="0">
                <a:solidFill>
                  <a:schemeClr val="tx1"/>
                </a:solidFill>
              </a:rPr>
              <a:t>3</a:t>
            </a:r>
            <a:r>
              <a:rPr lang="mr-IN" sz="1100" dirty="0">
                <a:solidFill>
                  <a:schemeClr val="tx1"/>
                </a:solidFill>
              </a:rPr>
              <a:t> </a:t>
            </a:r>
            <a:r>
              <a:rPr lang="mr-IN" sz="1100" dirty="0" err="1">
                <a:solidFill>
                  <a:schemeClr val="tx1"/>
                </a:solidFill>
              </a:rPr>
              <a:t>Communications</a:t>
            </a:r>
            <a:r>
              <a:rPr lang="mr-IN" sz="1100" dirty="0">
                <a:solidFill>
                  <a:schemeClr val="tx1"/>
                </a:solidFill>
              </a:rPr>
              <a:t>, </a:t>
            </a:r>
            <a:r>
              <a:rPr lang="mr-IN" sz="1100" dirty="0" err="1">
                <a:solidFill>
                  <a:schemeClr val="tx1"/>
                </a:solidFill>
              </a:rPr>
              <a:t>Inc</a:t>
            </a:r>
            <a:r>
              <a:rPr lang="mr-IN" sz="1100" dirty="0">
                <a:solidFill>
                  <a:schemeClr val="tx1"/>
                </a:solidFill>
              </a:rPr>
              <a:t>., </a:t>
            </a:r>
            <a:r>
              <a:rPr lang="mr-IN" sz="1100" dirty="0" err="1">
                <a:solidFill>
                  <a:schemeClr val="tx1"/>
                </a:solidFill>
              </a:rPr>
              <a:t>U</a:t>
            </a:r>
            <a:r>
              <a:rPr lang="en-US" sz="1100" dirty="0">
                <a:solidFill>
                  <a:schemeClr val="tx1"/>
                </a:solidFill>
              </a:rPr>
              <a:t>S</a:t>
            </a:r>
          </a:p>
          <a:p>
            <a:r>
              <a:rPr lang="en-US" sz="1100" dirty="0">
                <a:solidFill>
                  <a:schemeClr val="tx1"/>
                </a:solidFill>
              </a:rPr>
              <a:t>3,743  </a:t>
            </a:r>
            <a:r>
              <a:rPr lang="mr-IN" sz="1100" dirty="0">
                <a:solidFill>
                  <a:schemeClr val="tx1"/>
                </a:solidFill>
              </a:rPr>
              <a:t>AS</a:t>
            </a:r>
            <a:r>
              <a:rPr lang="en-US" sz="1100" dirty="0">
                <a:solidFill>
                  <a:schemeClr val="tx1"/>
                </a:solidFill>
              </a:rPr>
              <a:t>174        </a:t>
            </a:r>
            <a:r>
              <a:rPr lang="mr-IN" sz="1100" dirty="0">
                <a:solidFill>
                  <a:schemeClr val="tx1"/>
                </a:solidFill>
              </a:rPr>
              <a:t>COGENT-174 - </a:t>
            </a:r>
            <a:r>
              <a:rPr lang="mr-IN" sz="1100" dirty="0" err="1">
                <a:solidFill>
                  <a:schemeClr val="tx1"/>
                </a:solidFill>
              </a:rPr>
              <a:t>Cogent</a:t>
            </a:r>
            <a:r>
              <a:rPr lang="mr-IN" sz="1100" dirty="0">
                <a:solidFill>
                  <a:schemeClr val="tx1"/>
                </a:solidFill>
              </a:rPr>
              <a:t> </a:t>
            </a:r>
            <a:r>
              <a:rPr lang="mr-IN" sz="1100" dirty="0" err="1">
                <a:solidFill>
                  <a:schemeClr val="tx1"/>
                </a:solidFill>
              </a:rPr>
              <a:t>Communications</a:t>
            </a:r>
            <a:r>
              <a:rPr lang="mr-IN" sz="1100" dirty="0">
                <a:solidFill>
                  <a:schemeClr val="tx1"/>
                </a:solidFill>
              </a:rPr>
              <a:t>, US</a:t>
            </a:r>
            <a:endParaRPr lang="en-US" sz="1100" dirty="0">
              <a:solidFill>
                <a:schemeClr val="tx1"/>
              </a:solidFill>
            </a:endParaRPr>
          </a:p>
          <a:p>
            <a:r>
              <a:rPr lang="en-US" sz="1100" dirty="0">
                <a:solidFill>
                  <a:schemeClr val="tx1"/>
                </a:solidFill>
              </a:rPr>
              <a:t>2,015  </a:t>
            </a:r>
            <a:r>
              <a:rPr lang="mr-IN" sz="1100" dirty="0">
                <a:solidFill>
                  <a:schemeClr val="tx1"/>
                </a:solidFill>
              </a:rPr>
              <a:t>AS</a:t>
            </a:r>
            <a:r>
              <a:rPr lang="en-US" sz="1100" dirty="0">
                <a:solidFill>
                  <a:schemeClr val="tx1"/>
                </a:solidFill>
              </a:rPr>
              <a:t>6461</a:t>
            </a:r>
            <a:r>
              <a:rPr lang="mr-IN" sz="1100" dirty="0">
                <a:solidFill>
                  <a:schemeClr val="tx1"/>
                </a:solidFill>
              </a:rPr>
              <a:t>   </a:t>
            </a:r>
            <a:r>
              <a:rPr lang="en-US" sz="1100" dirty="0">
                <a:solidFill>
                  <a:schemeClr val="tx1"/>
                </a:solidFill>
              </a:rPr>
              <a:t>   ZAYO Bandwidth, US</a:t>
            </a:r>
          </a:p>
          <a:p>
            <a:r>
              <a:rPr lang="en-US" sz="1100" dirty="0">
                <a:solidFill>
                  <a:schemeClr val="tx1"/>
                </a:solidFill>
              </a:rPr>
              <a:t>1,776  </a:t>
            </a:r>
            <a:r>
              <a:rPr lang="mr-IN" sz="1100" dirty="0">
                <a:solidFill>
                  <a:schemeClr val="tx1"/>
                </a:solidFill>
              </a:rPr>
              <a:t>AS</a:t>
            </a:r>
            <a:r>
              <a:rPr lang="en-US" sz="1100" dirty="0">
                <a:solidFill>
                  <a:schemeClr val="tx1"/>
                </a:solidFill>
              </a:rPr>
              <a:t>3257</a:t>
            </a:r>
            <a:r>
              <a:rPr lang="mr-IN" sz="1100" dirty="0">
                <a:solidFill>
                  <a:schemeClr val="tx1"/>
                </a:solidFill>
              </a:rPr>
              <a:t>   </a:t>
            </a:r>
            <a:r>
              <a:rPr lang="en-US" sz="1100" dirty="0">
                <a:solidFill>
                  <a:schemeClr val="tx1"/>
                </a:solidFill>
              </a:rPr>
              <a:t>   GTT-Backbone, DE</a:t>
            </a:r>
          </a:p>
          <a:p>
            <a:r>
              <a:rPr lang="en-US" sz="1100" dirty="0">
                <a:solidFill>
                  <a:schemeClr val="tx1"/>
                </a:solidFill>
              </a:rPr>
              <a:t>1,742  </a:t>
            </a:r>
            <a:r>
              <a:rPr lang="mr-IN" sz="1100" dirty="0">
                <a:solidFill>
                  <a:schemeClr val="tx1"/>
                </a:solidFill>
              </a:rPr>
              <a:t>AS7018</a:t>
            </a:r>
            <a:r>
              <a:rPr lang="en-US" sz="1100" dirty="0">
                <a:solidFill>
                  <a:schemeClr val="tx1"/>
                </a:solidFill>
              </a:rPr>
              <a:t>      </a:t>
            </a:r>
            <a:r>
              <a:rPr lang="mr-IN" sz="1100" dirty="0">
                <a:solidFill>
                  <a:schemeClr val="tx1"/>
                </a:solidFill>
              </a:rPr>
              <a:t>ATT-INTERNET4 - AT&amp;T </a:t>
            </a:r>
            <a:r>
              <a:rPr lang="mr-IN" sz="1100" dirty="0" err="1">
                <a:solidFill>
                  <a:schemeClr val="tx1"/>
                </a:solidFill>
              </a:rPr>
              <a:t>Services</a:t>
            </a:r>
            <a:r>
              <a:rPr lang="mr-IN" sz="1100" dirty="0">
                <a:solidFill>
                  <a:schemeClr val="tx1"/>
                </a:solidFill>
              </a:rPr>
              <a:t>, </a:t>
            </a:r>
            <a:r>
              <a:rPr lang="mr-IN" sz="1100" dirty="0" err="1">
                <a:solidFill>
                  <a:schemeClr val="tx1"/>
                </a:solidFill>
              </a:rPr>
              <a:t>Inc</a:t>
            </a:r>
            <a:r>
              <a:rPr lang="mr-IN" sz="1100" dirty="0">
                <a:solidFill>
                  <a:schemeClr val="tx1"/>
                </a:solidFill>
              </a:rPr>
              <a:t>., </a:t>
            </a:r>
            <a:r>
              <a:rPr lang="mr-IN" sz="1100" dirty="0" err="1">
                <a:solidFill>
                  <a:schemeClr val="tx1"/>
                </a:solidFill>
              </a:rPr>
              <a:t>U</a:t>
            </a:r>
            <a:r>
              <a:rPr lang="en-US" sz="1100" dirty="0">
                <a:solidFill>
                  <a:schemeClr val="tx1"/>
                </a:solidFill>
              </a:rPr>
              <a:t>S</a:t>
            </a:r>
          </a:p>
          <a:p>
            <a:r>
              <a:rPr lang="en-US" sz="1100" dirty="0">
                <a:solidFill>
                  <a:schemeClr val="tx1"/>
                </a:solidFill>
              </a:rPr>
              <a:t>1,372  AS1299      TWELVE99 </a:t>
            </a:r>
            <a:r>
              <a:rPr lang="en-US" sz="1100" dirty="0" err="1">
                <a:solidFill>
                  <a:schemeClr val="tx1"/>
                </a:solidFill>
              </a:rPr>
              <a:t>Arelion</a:t>
            </a:r>
            <a:r>
              <a:rPr lang="en-US" sz="1100" dirty="0">
                <a:solidFill>
                  <a:schemeClr val="tx1"/>
                </a:solidFill>
              </a:rPr>
              <a:t> (</a:t>
            </a:r>
            <a:r>
              <a:rPr lang="en-US" sz="1100" dirty="0" err="1">
                <a:solidFill>
                  <a:schemeClr val="tx1"/>
                </a:solidFill>
              </a:rPr>
              <a:t>fka</a:t>
            </a:r>
            <a:r>
              <a:rPr lang="en-US" sz="1100" dirty="0">
                <a:solidFill>
                  <a:schemeClr val="tx1"/>
                </a:solidFill>
              </a:rPr>
              <a:t> Telia Carrier), SE</a:t>
            </a:r>
          </a:p>
          <a:p>
            <a:r>
              <a:rPr lang="en-US" sz="1100" dirty="0">
                <a:solidFill>
                  <a:schemeClr val="tx1"/>
                </a:solidFill>
              </a:rPr>
              <a:t>1,243  AS2914      NTT America, US</a:t>
            </a:r>
          </a:p>
          <a:p>
            <a:r>
              <a:rPr lang="en-US" sz="1100" dirty="0">
                <a:solidFill>
                  <a:schemeClr val="tx1"/>
                </a:solidFill>
              </a:rPr>
              <a:t>1,023  </a:t>
            </a:r>
            <a:r>
              <a:rPr lang="mr-IN" sz="1100" dirty="0">
                <a:solidFill>
                  <a:schemeClr val="tx1"/>
                </a:solidFill>
              </a:rPr>
              <a:t>AS</a:t>
            </a:r>
            <a:r>
              <a:rPr lang="en-US" sz="1100" dirty="0">
                <a:solidFill>
                  <a:schemeClr val="tx1"/>
                </a:solidFill>
              </a:rPr>
              <a:t>12389</a:t>
            </a:r>
            <a:r>
              <a:rPr lang="mr-IN" sz="1100" dirty="0">
                <a:solidFill>
                  <a:schemeClr val="tx1"/>
                </a:solidFill>
              </a:rPr>
              <a:t>   </a:t>
            </a:r>
            <a:r>
              <a:rPr lang="en-US" sz="1100" dirty="0">
                <a:solidFill>
                  <a:schemeClr val="tx1"/>
                </a:solidFill>
              </a:rPr>
              <a:t> ROSTELECOM, RU</a:t>
            </a:r>
          </a:p>
        </p:txBody>
      </p:sp>
      <p:sp>
        <p:nvSpPr>
          <p:cNvPr id="3" name="Content Placeholder 2"/>
          <p:cNvSpPr>
            <a:spLocks noGrp="1"/>
          </p:cNvSpPr>
          <p:nvPr>
            <p:ph idx="1"/>
          </p:nvPr>
        </p:nvSpPr>
        <p:spPr>
          <a:xfrm>
            <a:off x="251520" y="1147870"/>
            <a:ext cx="5328592" cy="1135850"/>
          </a:xfrm>
        </p:spPr>
        <p:txBody>
          <a:bodyPr>
            <a:normAutofit/>
          </a:bodyPr>
          <a:lstStyle/>
          <a:p>
            <a:pPr marL="0" indent="0">
              <a:spcBef>
                <a:spcPts val="600"/>
              </a:spcBef>
              <a:buNone/>
            </a:pPr>
            <a:r>
              <a:rPr lang="en-US" sz="1400" dirty="0"/>
              <a:t>59,044 out of 72,930  ASNs have 1 or 2 AS Adjacencies (82%)</a:t>
            </a:r>
          </a:p>
          <a:p>
            <a:pPr marL="0" indent="0">
              <a:spcBef>
                <a:spcPts val="600"/>
              </a:spcBef>
              <a:buNone/>
            </a:pPr>
            <a:r>
              <a:rPr lang="en-US" sz="1400" dirty="0"/>
              <a:t>2,425 ASNs have 10 or more adjacencies</a:t>
            </a:r>
          </a:p>
          <a:p>
            <a:pPr marL="0" indent="0">
              <a:spcBef>
                <a:spcPts val="600"/>
              </a:spcBef>
              <a:buNone/>
            </a:pPr>
            <a:r>
              <a:rPr lang="en-US" sz="1400" dirty="0"/>
              <a:t>9 ASNs have &gt;1,000 adjacencies</a:t>
            </a:r>
          </a:p>
        </p:txBody>
      </p:sp>
      <p:sp>
        <p:nvSpPr>
          <p:cNvPr id="9" name="TextBox 8">
            <a:extLst>
              <a:ext uri="{FF2B5EF4-FFF2-40B4-BE49-F238E27FC236}">
                <a16:creationId xmlns:a16="http://schemas.microsoft.com/office/drawing/2014/main" id="{58FEF6A1-0B07-6A44-A930-CFCA557EF0F8}"/>
              </a:ext>
            </a:extLst>
          </p:cNvPr>
          <p:cNvSpPr txBox="1"/>
          <p:nvPr/>
        </p:nvSpPr>
        <p:spPr>
          <a:xfrm>
            <a:off x="4283969" y="4316005"/>
            <a:ext cx="1872208" cy="215444"/>
          </a:xfrm>
          <a:prstGeom prst="rect">
            <a:avLst/>
          </a:prstGeom>
          <a:noFill/>
        </p:spPr>
        <p:txBody>
          <a:bodyPr wrap="square" rtlCol="0">
            <a:spAutoFit/>
          </a:bodyPr>
          <a:lstStyle/>
          <a:p>
            <a:r>
              <a:rPr lang="en-AU" sz="800" dirty="0">
                <a:solidFill>
                  <a:schemeClr val="accent6">
                    <a:lumMod val="50000"/>
                  </a:schemeClr>
                </a:solidFill>
                <a:latin typeface="AhnbergHand" pitchFamily="2" charset="0"/>
              </a:rPr>
              <a:t>Most networks are stub AS’s</a:t>
            </a:r>
          </a:p>
        </p:txBody>
      </p:sp>
      <p:sp>
        <p:nvSpPr>
          <p:cNvPr id="11" name="Freeform 10">
            <a:extLst>
              <a:ext uri="{FF2B5EF4-FFF2-40B4-BE49-F238E27FC236}">
                <a16:creationId xmlns:a16="http://schemas.microsoft.com/office/drawing/2014/main" id="{1C808623-C492-674F-9C78-273C27F70C29}"/>
              </a:ext>
            </a:extLst>
          </p:cNvPr>
          <p:cNvSpPr/>
          <p:nvPr/>
        </p:nvSpPr>
        <p:spPr>
          <a:xfrm>
            <a:off x="5256379" y="2091448"/>
            <a:ext cx="286295" cy="2123366"/>
          </a:xfrm>
          <a:custGeom>
            <a:avLst/>
            <a:gdLst>
              <a:gd name="connsiteX0" fmla="*/ 0 w 286295"/>
              <a:gd name="connsiteY0" fmla="*/ 2123366 h 2123366"/>
              <a:gd name="connsiteX1" fmla="*/ 231775 w 286295"/>
              <a:gd name="connsiteY1" fmla="*/ 1456616 h 2123366"/>
              <a:gd name="connsiteX2" fmla="*/ 282575 w 286295"/>
              <a:gd name="connsiteY2" fmla="*/ 627941 h 2123366"/>
              <a:gd name="connsiteX3" fmla="*/ 161925 w 286295"/>
              <a:gd name="connsiteY3" fmla="*/ 34216 h 2123366"/>
              <a:gd name="connsiteX4" fmla="*/ 133350 w 286295"/>
              <a:gd name="connsiteY4" fmla="*/ 97716 h 2123366"/>
              <a:gd name="connsiteX5" fmla="*/ 161925 w 286295"/>
              <a:gd name="connsiteY5" fmla="*/ 2466 h 2123366"/>
              <a:gd name="connsiteX6" fmla="*/ 231775 w 286295"/>
              <a:gd name="connsiteY6" fmla="*/ 37391 h 21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95" h="2123366">
                <a:moveTo>
                  <a:pt x="0" y="2123366"/>
                </a:moveTo>
                <a:cubicBezTo>
                  <a:pt x="92339" y="1914609"/>
                  <a:pt x="184679" y="1705853"/>
                  <a:pt x="231775" y="1456616"/>
                </a:cubicBezTo>
                <a:cubicBezTo>
                  <a:pt x="278871" y="1207379"/>
                  <a:pt x="294217" y="865008"/>
                  <a:pt x="282575" y="627941"/>
                </a:cubicBezTo>
                <a:cubicBezTo>
                  <a:pt x="270933" y="390874"/>
                  <a:pt x="186796" y="122587"/>
                  <a:pt x="161925" y="34216"/>
                </a:cubicBezTo>
                <a:cubicBezTo>
                  <a:pt x="137054" y="-54155"/>
                  <a:pt x="133350" y="103008"/>
                  <a:pt x="133350" y="97716"/>
                </a:cubicBezTo>
                <a:cubicBezTo>
                  <a:pt x="133350" y="92424"/>
                  <a:pt x="145521" y="12520"/>
                  <a:pt x="161925" y="2466"/>
                </a:cubicBezTo>
                <a:cubicBezTo>
                  <a:pt x="178329" y="-7588"/>
                  <a:pt x="205052" y="14901"/>
                  <a:pt x="231775" y="37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4F86D3B3-B4D2-7C4B-8A37-FA9CFA80CF68}"/>
              </a:ext>
            </a:extLst>
          </p:cNvPr>
          <p:cNvSpPr/>
          <p:nvPr/>
        </p:nvSpPr>
        <p:spPr>
          <a:xfrm>
            <a:off x="4840765" y="1717219"/>
            <a:ext cx="831228" cy="317491"/>
          </a:xfrm>
          <a:custGeom>
            <a:avLst/>
            <a:gdLst>
              <a:gd name="connsiteX0" fmla="*/ 650926 w 831228"/>
              <a:gd name="connsiteY0" fmla="*/ 266691 h 317491"/>
              <a:gd name="connsiteX1" fmla="*/ 828726 w 831228"/>
              <a:gd name="connsiteY1" fmla="*/ 139691 h 317491"/>
              <a:gd name="connsiteX2" fmla="*/ 533451 w 831228"/>
              <a:gd name="connsiteY2" fmla="*/ 3166 h 317491"/>
              <a:gd name="connsiteX3" fmla="*/ 51 w 831228"/>
              <a:gd name="connsiteY3" fmla="*/ 66666 h 317491"/>
              <a:gd name="connsiteX4" fmla="*/ 508051 w 831228"/>
              <a:gd name="connsiteY4" fmla="*/ 317491 h 317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28" h="317491">
                <a:moveTo>
                  <a:pt x="650926" y="266691"/>
                </a:moveTo>
                <a:cubicBezTo>
                  <a:pt x="749615" y="225151"/>
                  <a:pt x="848305" y="183612"/>
                  <a:pt x="828726" y="139691"/>
                </a:cubicBezTo>
                <a:cubicBezTo>
                  <a:pt x="809147" y="95770"/>
                  <a:pt x="671563" y="15337"/>
                  <a:pt x="533451" y="3166"/>
                </a:cubicBezTo>
                <a:cubicBezTo>
                  <a:pt x="395339" y="-9005"/>
                  <a:pt x="4284" y="14279"/>
                  <a:pt x="51" y="66666"/>
                </a:cubicBezTo>
                <a:cubicBezTo>
                  <a:pt x="-4182" y="119053"/>
                  <a:pt x="251934" y="218272"/>
                  <a:pt x="508051" y="3174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C8A092E9-8FE8-824A-86DF-0A5210CA509C}"/>
              </a:ext>
            </a:extLst>
          </p:cNvPr>
          <p:cNvSpPr txBox="1"/>
          <p:nvPr/>
        </p:nvSpPr>
        <p:spPr>
          <a:xfrm>
            <a:off x="6914109" y="4391466"/>
            <a:ext cx="2232248" cy="215444"/>
          </a:xfrm>
          <a:prstGeom prst="rect">
            <a:avLst/>
          </a:prstGeom>
          <a:noFill/>
        </p:spPr>
        <p:txBody>
          <a:bodyPr wrap="square" rtlCol="0">
            <a:spAutoFit/>
          </a:bodyPr>
          <a:lstStyle/>
          <a:p>
            <a:r>
              <a:rPr lang="en-AU" sz="800" dirty="0">
                <a:solidFill>
                  <a:schemeClr val="accent6">
                    <a:lumMod val="50000"/>
                  </a:schemeClr>
                </a:solidFill>
                <a:latin typeface="AhnbergHand" pitchFamily="2" charset="0"/>
              </a:rPr>
              <a:t>A small number of major connectors</a:t>
            </a:r>
          </a:p>
        </p:txBody>
      </p:sp>
      <p:sp>
        <p:nvSpPr>
          <p:cNvPr id="14" name="Freeform 13">
            <a:extLst>
              <a:ext uri="{FF2B5EF4-FFF2-40B4-BE49-F238E27FC236}">
                <a16:creationId xmlns:a16="http://schemas.microsoft.com/office/drawing/2014/main" id="{63D443DE-225E-4C4D-BDE6-6BE1B8EE9C9D}"/>
              </a:ext>
            </a:extLst>
          </p:cNvPr>
          <p:cNvSpPr/>
          <p:nvPr/>
        </p:nvSpPr>
        <p:spPr>
          <a:xfrm>
            <a:off x="8639631" y="4187371"/>
            <a:ext cx="196850" cy="200025"/>
          </a:xfrm>
          <a:custGeom>
            <a:avLst/>
            <a:gdLst>
              <a:gd name="connsiteX0" fmla="*/ 0 w 196850"/>
              <a:gd name="connsiteY0" fmla="*/ 200025 h 200025"/>
              <a:gd name="connsiteX1" fmla="*/ 88900 w 196850"/>
              <a:gd name="connsiteY1" fmla="*/ 95250 h 200025"/>
              <a:gd name="connsiteX2" fmla="*/ 114300 w 196850"/>
              <a:gd name="connsiteY2" fmla="*/ 12700 h 200025"/>
              <a:gd name="connsiteX3" fmla="*/ 19050 w 196850"/>
              <a:gd name="connsiteY3" fmla="*/ 82550 h 200025"/>
              <a:gd name="connsiteX4" fmla="*/ 146050 w 196850"/>
              <a:gd name="connsiteY4" fmla="*/ 0 h 200025"/>
              <a:gd name="connsiteX5" fmla="*/ 196850 w 196850"/>
              <a:gd name="connsiteY5" fmla="*/ 825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50" h="200025">
                <a:moveTo>
                  <a:pt x="0" y="200025"/>
                </a:moveTo>
                <a:cubicBezTo>
                  <a:pt x="34925" y="163248"/>
                  <a:pt x="69850" y="126471"/>
                  <a:pt x="88900" y="95250"/>
                </a:cubicBezTo>
                <a:cubicBezTo>
                  <a:pt x="107950" y="64029"/>
                  <a:pt x="125942" y="14817"/>
                  <a:pt x="114300" y="12700"/>
                </a:cubicBezTo>
                <a:cubicBezTo>
                  <a:pt x="102658" y="10583"/>
                  <a:pt x="13758" y="84667"/>
                  <a:pt x="19050" y="82550"/>
                </a:cubicBezTo>
                <a:cubicBezTo>
                  <a:pt x="24342" y="80433"/>
                  <a:pt x="116417" y="0"/>
                  <a:pt x="146050" y="0"/>
                </a:cubicBezTo>
                <a:cubicBezTo>
                  <a:pt x="175683" y="0"/>
                  <a:pt x="186266" y="41275"/>
                  <a:pt x="196850" y="82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0159760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What happened in 2021 in V4?</a:t>
            </a:r>
          </a:p>
        </p:txBody>
      </p:sp>
      <p:sp>
        <p:nvSpPr>
          <p:cNvPr id="3" name="Content Placeholder 2"/>
          <p:cNvSpPr>
            <a:spLocks noGrp="1"/>
          </p:cNvSpPr>
          <p:nvPr>
            <p:ph idx="1"/>
          </p:nvPr>
        </p:nvSpPr>
        <p:spPr>
          <a:xfrm>
            <a:off x="827584" y="949150"/>
            <a:ext cx="7632848" cy="3423827"/>
          </a:xfrm>
        </p:spPr>
        <p:txBody>
          <a:bodyPr>
            <a:noAutofit/>
          </a:bodyPr>
          <a:lstStyle/>
          <a:p>
            <a:pPr lvl="1">
              <a:spcBef>
                <a:spcPts val="900"/>
              </a:spcBef>
            </a:pPr>
            <a:r>
              <a:rPr lang="en-US" sz="1600" dirty="0"/>
              <a:t>From the look of the routing growth plots, the growth of the size of the IPv4 network </a:t>
            </a:r>
            <a:r>
              <a:rPr lang="en-US" sz="1600" b="1" dirty="0">
                <a:solidFill>
                  <a:srgbClr val="FF0000"/>
                </a:solidFill>
              </a:rPr>
              <a:t>is slowing down</a:t>
            </a:r>
          </a:p>
          <a:p>
            <a:pPr lvl="1">
              <a:spcBef>
                <a:spcPts val="900"/>
              </a:spcBef>
            </a:pPr>
            <a:r>
              <a:rPr lang="en-US" sz="1600" dirty="0"/>
              <a:t>The number of entries in the IPv4 default-free zone reached 906,000 by the end of 2021</a:t>
            </a:r>
          </a:p>
          <a:p>
            <a:pPr lvl="1">
              <a:spcBef>
                <a:spcPts val="900"/>
              </a:spcBef>
            </a:pPr>
            <a:r>
              <a:rPr lang="en-US" sz="1600" dirty="0"/>
              <a:t>The pace of growth of the routing table was slightly lower than the rolling 5-year average, with </a:t>
            </a:r>
            <a:r>
              <a:rPr lang="en-US" sz="1600" b="1" dirty="0">
                <a:solidFill>
                  <a:srgbClr val="FF0000"/>
                </a:solidFill>
              </a:rPr>
              <a:t>40,000 new entries in 2021 </a:t>
            </a:r>
            <a:r>
              <a:rPr lang="en-US" sz="1200" dirty="0">
                <a:solidFill>
                  <a:schemeClr val="tx1"/>
                </a:solidFill>
              </a:rPr>
              <a:t>(was 52,000 in 2020)</a:t>
            </a:r>
          </a:p>
          <a:p>
            <a:pPr lvl="1">
              <a:spcBef>
                <a:spcPts val="900"/>
              </a:spcBef>
            </a:pPr>
            <a:r>
              <a:rPr lang="en-US" sz="1600" dirty="0"/>
              <a:t>The AS position was slightly lower with 2,400 new AS’s advertised in 2021 </a:t>
            </a:r>
            <a:r>
              <a:rPr lang="en-US" sz="1200" dirty="0">
                <a:solidFill>
                  <a:schemeClr val="tx1"/>
                </a:solidFill>
              </a:rPr>
              <a:t>(was 3,400 in 2020)</a:t>
            </a:r>
            <a:endParaRPr lang="en-US" sz="1600" dirty="0"/>
          </a:p>
          <a:p>
            <a:pPr lvl="1">
              <a:spcBef>
                <a:spcPts val="900"/>
              </a:spcBef>
            </a:pPr>
            <a:r>
              <a:rPr lang="en-US" sz="1600" dirty="0"/>
              <a:t>Transit relationships have not changed materially over 2021 for most networks</a:t>
            </a:r>
          </a:p>
          <a:p>
            <a:pPr lvl="1">
              <a:spcBef>
                <a:spcPts val="900"/>
              </a:spcBef>
            </a:pPr>
            <a:r>
              <a:rPr lang="en-US" sz="1600" dirty="0"/>
              <a:t>The overall growth trends are slowing down in 2021</a:t>
            </a:r>
          </a:p>
        </p:txBody>
      </p:sp>
    </p:spTree>
    <p:extLst>
      <p:ext uri="{BB962C8B-B14F-4D97-AF65-F5344CB8AC3E}">
        <p14:creationId xmlns:p14="http://schemas.microsoft.com/office/powerpoint/2010/main" val="117654597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Post-Exhaustion Routing Growth</a:t>
            </a:r>
          </a:p>
        </p:txBody>
      </p:sp>
      <p:sp>
        <p:nvSpPr>
          <p:cNvPr id="3" name="Content Placeholder 2"/>
          <p:cNvSpPr>
            <a:spLocks noGrp="1"/>
          </p:cNvSpPr>
          <p:nvPr>
            <p:ph idx="1"/>
          </p:nvPr>
        </p:nvSpPr>
        <p:spPr>
          <a:xfrm>
            <a:off x="1485900" y="1200152"/>
            <a:ext cx="6172200" cy="3287447"/>
          </a:xfrm>
        </p:spPr>
        <p:txBody>
          <a:bodyPr>
            <a:normAutofit/>
          </a:bodyPr>
          <a:lstStyle/>
          <a:p>
            <a:pPr>
              <a:spcBef>
                <a:spcPts val="936"/>
              </a:spcBef>
            </a:pPr>
            <a:r>
              <a:rPr lang="en-US" dirty="0"/>
              <a:t>What’s driving this post-exhaustion growth?</a:t>
            </a:r>
          </a:p>
          <a:p>
            <a:pPr lvl="1">
              <a:spcBef>
                <a:spcPts val="936"/>
              </a:spcBef>
            </a:pPr>
            <a:r>
              <a:rPr lang="en-US" dirty="0"/>
              <a:t>Transfers?</a:t>
            </a:r>
          </a:p>
          <a:p>
            <a:pPr lvl="1">
              <a:spcBef>
                <a:spcPts val="936"/>
              </a:spcBef>
            </a:pPr>
            <a:r>
              <a:rPr lang="en-US" dirty="0"/>
              <a:t>Last /8 policies in RIPE and APNIC?</a:t>
            </a:r>
          </a:p>
          <a:p>
            <a:pPr lvl="1">
              <a:spcBef>
                <a:spcPts val="936"/>
              </a:spcBef>
            </a:pPr>
            <a:r>
              <a:rPr lang="en-US" dirty="0"/>
              <a:t>Leasing and address recovery?</a:t>
            </a:r>
          </a:p>
          <a:p>
            <a:pPr>
              <a:spcBef>
                <a:spcPts val="936"/>
              </a:spcBef>
            </a:pPr>
            <a:endParaRPr lang="en-US" dirty="0"/>
          </a:p>
          <a:p>
            <a:pPr lvl="1">
              <a:spcBef>
                <a:spcPts val="936"/>
              </a:spcBef>
            </a:pPr>
            <a:endParaRPr lang="en-US" dirty="0"/>
          </a:p>
          <a:p>
            <a:pPr lvl="1">
              <a:spcBef>
                <a:spcPts val="936"/>
              </a:spcBef>
            </a:pPr>
            <a:endParaRPr lang="en-US" dirty="0"/>
          </a:p>
        </p:txBody>
      </p:sp>
    </p:spTree>
    <p:extLst>
      <p:ext uri="{BB962C8B-B14F-4D97-AF65-F5344CB8AC3E}">
        <p14:creationId xmlns:p14="http://schemas.microsoft.com/office/powerpoint/2010/main" val="217766804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1661"/>
            <a:ext cx="6830516" cy="857250"/>
          </a:xfrm>
        </p:spPr>
        <p:txBody>
          <a:bodyPr>
            <a:noAutofit/>
          </a:bodyPr>
          <a:lstStyle/>
          <a:p>
            <a:r>
              <a:rPr lang="en-US" sz="2800" dirty="0">
                <a:solidFill>
                  <a:schemeClr val="accent6">
                    <a:lumMod val="50000"/>
                  </a:schemeClr>
                </a:solidFill>
                <a:latin typeface="Powderfinger Type" panose="02020709070000000403" pitchFamily="49" charset="77"/>
              </a:rPr>
              <a:t>Advertised Address “Age”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245" y="1151411"/>
            <a:ext cx="6159874" cy="3519928"/>
          </a:xfrm>
          <a:prstGeom prst="rect">
            <a:avLst/>
          </a:prstGeom>
        </p:spPr>
      </p:pic>
      <p:sp>
        <p:nvSpPr>
          <p:cNvPr id="6" name="TextBox 5"/>
          <p:cNvSpPr txBox="1"/>
          <p:nvPr/>
        </p:nvSpPr>
        <p:spPr>
          <a:xfrm>
            <a:off x="2144806" y="2599752"/>
            <a:ext cx="3980544" cy="646331"/>
          </a:xfrm>
          <a:prstGeom prst="rect">
            <a:avLst/>
          </a:prstGeom>
          <a:noFill/>
        </p:spPr>
        <p:txBody>
          <a:bodyPr wrap="square" rtlCol="0">
            <a:spAutoFit/>
          </a:bodyPr>
          <a:lstStyle/>
          <a:p>
            <a:r>
              <a:rPr lang="en-US" sz="1200" dirty="0">
                <a:latin typeface="AhnbergHand" charset="0"/>
                <a:ea typeface="AhnbergHand" charset="0"/>
                <a:cs typeface="AhnbergHand" charset="0"/>
              </a:rPr>
              <a:t>80% of all new addresses announced in 2010 were allocated or assigned within the past 12 months</a:t>
            </a:r>
          </a:p>
        </p:txBody>
      </p:sp>
      <p:sp>
        <p:nvSpPr>
          <p:cNvPr id="7" name="Freeform 6"/>
          <p:cNvSpPr/>
          <p:nvPr/>
        </p:nvSpPr>
        <p:spPr>
          <a:xfrm>
            <a:off x="2084202" y="2009714"/>
            <a:ext cx="385361" cy="605741"/>
          </a:xfrm>
          <a:custGeom>
            <a:avLst/>
            <a:gdLst>
              <a:gd name="connsiteX0" fmla="*/ 511112 w 513814"/>
              <a:gd name="connsiteY0" fmla="*/ 807655 h 807655"/>
              <a:gd name="connsiteX1" fmla="*/ 475253 w 513814"/>
              <a:gd name="connsiteY1" fmla="*/ 520784 h 807655"/>
              <a:gd name="connsiteX2" fmla="*/ 242171 w 513814"/>
              <a:gd name="connsiteY2" fmla="*/ 171160 h 807655"/>
              <a:gd name="connsiteX3" fmla="*/ 124 w 513814"/>
              <a:gd name="connsiteY3" fmla="*/ 72549 h 807655"/>
              <a:gd name="connsiteX4" fmla="*/ 206312 w 513814"/>
              <a:gd name="connsiteY4" fmla="*/ 831 h 807655"/>
              <a:gd name="connsiteX5" fmla="*/ 9089 w 513814"/>
              <a:gd name="connsiteY5" fmla="*/ 45655 h 807655"/>
              <a:gd name="connsiteX6" fmla="*/ 80806 w 513814"/>
              <a:gd name="connsiteY6" fmla="*/ 215984 h 8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814" h="807655">
                <a:moveTo>
                  <a:pt x="511112" y="807655"/>
                </a:moveTo>
                <a:cubicBezTo>
                  <a:pt x="515594" y="717260"/>
                  <a:pt x="520077" y="626866"/>
                  <a:pt x="475253" y="520784"/>
                </a:cubicBezTo>
                <a:cubicBezTo>
                  <a:pt x="430429" y="414701"/>
                  <a:pt x="321359" y="245866"/>
                  <a:pt x="242171" y="171160"/>
                </a:cubicBezTo>
                <a:cubicBezTo>
                  <a:pt x="162983" y="96454"/>
                  <a:pt x="6101" y="100937"/>
                  <a:pt x="124" y="72549"/>
                </a:cubicBezTo>
                <a:cubicBezTo>
                  <a:pt x="-5853" y="44161"/>
                  <a:pt x="204818" y="5313"/>
                  <a:pt x="206312" y="831"/>
                </a:cubicBezTo>
                <a:cubicBezTo>
                  <a:pt x="207806" y="-3651"/>
                  <a:pt x="30007" y="9796"/>
                  <a:pt x="9089" y="45655"/>
                </a:cubicBezTo>
                <a:cubicBezTo>
                  <a:pt x="-11829" y="81514"/>
                  <a:pt x="80806" y="215984"/>
                  <a:pt x="80806" y="215984"/>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3482573" y="1866151"/>
            <a:ext cx="3980544" cy="461665"/>
          </a:xfrm>
          <a:prstGeom prst="rect">
            <a:avLst/>
          </a:prstGeom>
          <a:noFill/>
        </p:spPr>
        <p:txBody>
          <a:bodyPr wrap="square" rtlCol="0">
            <a:spAutoFit/>
          </a:bodyPr>
          <a:lstStyle/>
          <a:p>
            <a:r>
              <a:rPr lang="en-US" sz="1200" dirty="0">
                <a:latin typeface="AhnbergHand" charset="0"/>
                <a:ea typeface="AhnbergHand" charset="0"/>
                <a:cs typeface="AhnbergHand" charset="0"/>
              </a:rPr>
              <a:t>2% of all new addresses announced in 2010 were &gt;= 20 years ‘old’ (legacy)</a:t>
            </a:r>
          </a:p>
        </p:txBody>
      </p:sp>
      <p:sp>
        <p:nvSpPr>
          <p:cNvPr id="9" name="Freeform 8"/>
          <p:cNvSpPr/>
          <p:nvPr/>
        </p:nvSpPr>
        <p:spPr>
          <a:xfrm>
            <a:off x="5633848" y="1610707"/>
            <a:ext cx="1642160" cy="238265"/>
          </a:xfrm>
          <a:custGeom>
            <a:avLst/>
            <a:gdLst>
              <a:gd name="connsiteX0" fmla="*/ 99239 w 2189546"/>
              <a:gd name="connsiteY0" fmla="*/ 317687 h 317687"/>
              <a:gd name="connsiteX1" fmla="*/ 179922 w 2189546"/>
              <a:gd name="connsiteY1" fmla="*/ 237005 h 317687"/>
              <a:gd name="connsiteX2" fmla="*/ 1748745 w 2189546"/>
              <a:gd name="connsiteY2" fmla="*/ 129428 h 317687"/>
              <a:gd name="connsiteX3" fmla="*/ 2152157 w 2189546"/>
              <a:gd name="connsiteY3" fmla="*/ 3922 h 317687"/>
              <a:gd name="connsiteX4" fmla="*/ 1919075 w 2189546"/>
              <a:gd name="connsiteY4" fmla="*/ 30817 h 317687"/>
              <a:gd name="connsiteX5" fmla="*/ 2188016 w 2189546"/>
              <a:gd name="connsiteY5" fmla="*/ 21852 h 317687"/>
              <a:gd name="connsiteX6" fmla="*/ 2035616 w 2189546"/>
              <a:gd name="connsiteY6" fmla="*/ 192181 h 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546" h="317687">
                <a:moveTo>
                  <a:pt x="99239" y="317687"/>
                </a:moveTo>
                <a:cubicBezTo>
                  <a:pt x="2121" y="293034"/>
                  <a:pt x="-94996" y="268381"/>
                  <a:pt x="179922" y="237005"/>
                </a:cubicBezTo>
                <a:cubicBezTo>
                  <a:pt x="454840" y="205629"/>
                  <a:pt x="1420039" y="168275"/>
                  <a:pt x="1748745" y="129428"/>
                </a:cubicBezTo>
                <a:cubicBezTo>
                  <a:pt x="2077451" y="90581"/>
                  <a:pt x="2123769" y="20357"/>
                  <a:pt x="2152157" y="3922"/>
                </a:cubicBezTo>
                <a:cubicBezTo>
                  <a:pt x="2180545" y="-12513"/>
                  <a:pt x="1913099" y="27829"/>
                  <a:pt x="1919075" y="30817"/>
                </a:cubicBezTo>
                <a:cubicBezTo>
                  <a:pt x="1925052" y="33805"/>
                  <a:pt x="2168593" y="-5042"/>
                  <a:pt x="2188016" y="21852"/>
                </a:cubicBezTo>
                <a:cubicBezTo>
                  <a:pt x="2207439" y="48746"/>
                  <a:pt x="2035616" y="192181"/>
                  <a:pt x="2035616" y="19218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p:cNvSpPr txBox="1"/>
          <p:nvPr/>
        </p:nvSpPr>
        <p:spPr>
          <a:xfrm>
            <a:off x="1358155" y="870043"/>
            <a:ext cx="569387" cy="300082"/>
          </a:xfrm>
          <a:prstGeom prst="rect">
            <a:avLst/>
          </a:prstGeom>
          <a:noFill/>
        </p:spPr>
        <p:txBody>
          <a:bodyPr wrap="none" rtlCol="0">
            <a:spAutoFit/>
          </a:bodyPr>
          <a:lstStyle/>
          <a:p>
            <a:r>
              <a:rPr lang="en-US" sz="1350" b="1"/>
              <a:t>2010</a:t>
            </a:r>
          </a:p>
        </p:txBody>
      </p:sp>
    </p:spTree>
    <p:extLst>
      <p:ext uri="{BB962C8B-B14F-4D97-AF65-F5344CB8AC3E}">
        <p14:creationId xmlns:p14="http://schemas.microsoft.com/office/powerpoint/2010/main" val="41682309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97EFBC-63A5-9F4F-800A-F9FB6E97F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46" y="624776"/>
            <a:ext cx="6842638" cy="4398839"/>
          </a:xfrm>
          <a:prstGeom prst="rect">
            <a:avLst/>
          </a:prstGeom>
        </p:spPr>
      </p:pic>
      <p:sp>
        <p:nvSpPr>
          <p:cNvPr id="2" name="Title 1"/>
          <p:cNvSpPr>
            <a:spLocks noGrp="1"/>
          </p:cNvSpPr>
          <p:nvPr>
            <p:ph type="title"/>
          </p:nvPr>
        </p:nvSpPr>
        <p:spPr>
          <a:xfrm>
            <a:off x="1043608" y="61661"/>
            <a:ext cx="6614492" cy="857250"/>
          </a:xfrm>
        </p:spPr>
        <p:txBody>
          <a:bodyPr>
            <a:noAutofit/>
          </a:bodyPr>
          <a:lstStyle/>
          <a:p>
            <a:r>
              <a:rPr lang="en-US" sz="2800" dirty="0">
                <a:solidFill>
                  <a:schemeClr val="accent6">
                    <a:lumMod val="50000"/>
                  </a:schemeClr>
                </a:solidFill>
                <a:latin typeface="Powderfinger Type" panose="02020709070000000403" pitchFamily="49" charset="77"/>
              </a:rPr>
              <a:t>Advertised Address “Age”</a:t>
            </a:r>
          </a:p>
        </p:txBody>
      </p:sp>
      <p:sp>
        <p:nvSpPr>
          <p:cNvPr id="9" name="TextBox 8">
            <a:extLst>
              <a:ext uri="{FF2B5EF4-FFF2-40B4-BE49-F238E27FC236}">
                <a16:creationId xmlns:a16="http://schemas.microsoft.com/office/drawing/2014/main" id="{127C0D7C-47D0-5349-9806-2EBDE9368645}"/>
              </a:ext>
            </a:extLst>
          </p:cNvPr>
          <p:cNvSpPr txBox="1"/>
          <p:nvPr/>
        </p:nvSpPr>
        <p:spPr>
          <a:xfrm>
            <a:off x="5420980" y="2011528"/>
            <a:ext cx="3389069" cy="307777"/>
          </a:xfrm>
          <a:prstGeom prst="rect">
            <a:avLst/>
          </a:prstGeom>
          <a:noFill/>
        </p:spPr>
        <p:txBody>
          <a:bodyPr wrap="none" rtlCol="0">
            <a:spAutoFit/>
          </a:bodyPr>
          <a:lstStyle/>
          <a:p>
            <a:r>
              <a:rPr lang="en-AU" sz="1400" dirty="0" err="1">
                <a:solidFill>
                  <a:schemeClr val="accent6">
                    <a:lumMod val="50000"/>
                  </a:schemeClr>
                </a:solidFill>
                <a:latin typeface="AhnbergHand" pitchFamily="2" charset="0"/>
              </a:rPr>
              <a:t>Advertisment</a:t>
            </a:r>
            <a:r>
              <a:rPr lang="en-AU" sz="1400" dirty="0">
                <a:solidFill>
                  <a:schemeClr val="accent6">
                    <a:lumMod val="50000"/>
                  </a:schemeClr>
                </a:solidFill>
                <a:latin typeface="AhnbergHand" pitchFamily="2" charset="0"/>
              </a:rPr>
              <a:t> of legacy addresses</a:t>
            </a:r>
          </a:p>
        </p:txBody>
      </p:sp>
      <p:sp>
        <p:nvSpPr>
          <p:cNvPr id="10" name="Freeform 9">
            <a:extLst>
              <a:ext uri="{FF2B5EF4-FFF2-40B4-BE49-F238E27FC236}">
                <a16:creationId xmlns:a16="http://schemas.microsoft.com/office/drawing/2014/main" id="{98CFABB1-E330-524A-A9DB-2134EA79884E}"/>
              </a:ext>
            </a:extLst>
          </p:cNvPr>
          <p:cNvSpPr/>
          <p:nvPr/>
        </p:nvSpPr>
        <p:spPr>
          <a:xfrm>
            <a:off x="6008985" y="1660354"/>
            <a:ext cx="278233" cy="349858"/>
          </a:xfrm>
          <a:custGeom>
            <a:avLst/>
            <a:gdLst>
              <a:gd name="connsiteX0" fmla="*/ 261992 w 278233"/>
              <a:gd name="connsiteY0" fmla="*/ 349858 h 349858"/>
              <a:gd name="connsiteX1" fmla="*/ 254040 w 278233"/>
              <a:gd name="connsiteY1" fmla="*/ 270344 h 349858"/>
              <a:gd name="connsiteX2" fmla="*/ 31404 w 278233"/>
              <a:gd name="connsiteY2" fmla="*/ 79513 h 349858"/>
              <a:gd name="connsiteX3" fmla="*/ 7550 w 278233"/>
              <a:gd name="connsiteY3" fmla="*/ 190831 h 349858"/>
              <a:gd name="connsiteX4" fmla="*/ 23452 w 278233"/>
              <a:gd name="connsiteY4" fmla="*/ 39757 h 349858"/>
              <a:gd name="connsiteX5" fmla="*/ 246089 w 278233"/>
              <a:gd name="connsiteY5" fmla="*/ 0 h 3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233" h="349858">
                <a:moveTo>
                  <a:pt x="261992" y="349858"/>
                </a:moveTo>
                <a:cubicBezTo>
                  <a:pt x="277231" y="332629"/>
                  <a:pt x="292471" y="315401"/>
                  <a:pt x="254040" y="270344"/>
                </a:cubicBezTo>
                <a:cubicBezTo>
                  <a:pt x="215609" y="225287"/>
                  <a:pt x="72486" y="92765"/>
                  <a:pt x="31404" y="79513"/>
                </a:cubicBezTo>
                <a:cubicBezTo>
                  <a:pt x="-9678" y="66261"/>
                  <a:pt x="8875" y="197457"/>
                  <a:pt x="7550" y="190831"/>
                </a:cubicBezTo>
                <a:cubicBezTo>
                  <a:pt x="6225" y="184205"/>
                  <a:pt x="-16305" y="71562"/>
                  <a:pt x="23452" y="39757"/>
                </a:cubicBezTo>
                <a:cubicBezTo>
                  <a:pt x="63209" y="7952"/>
                  <a:pt x="154649" y="3976"/>
                  <a:pt x="246089" y="0"/>
                </a:cubicBezTo>
              </a:path>
            </a:pathLst>
          </a:cu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4573479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8424936" cy="857250"/>
          </a:xfrm>
        </p:spPr>
        <p:txBody>
          <a:bodyPr>
            <a:noAutofit/>
          </a:bodyPr>
          <a:lstStyle/>
          <a:p>
            <a:r>
              <a:rPr lang="en-US" sz="2800" dirty="0">
                <a:solidFill>
                  <a:schemeClr val="accent6">
                    <a:lumMod val="50000"/>
                  </a:schemeClr>
                </a:solidFill>
                <a:latin typeface="Powderfinger Type" panose="02020709070000000403" pitchFamily="49" charset="77"/>
              </a:rPr>
              <a:t>IPv4 Advertised vs Unadvertised</a:t>
            </a:r>
          </a:p>
        </p:txBody>
      </p:sp>
      <p:pic>
        <p:nvPicPr>
          <p:cNvPr id="9" name="Picture 8">
            <a:extLst>
              <a:ext uri="{FF2B5EF4-FFF2-40B4-BE49-F238E27FC236}">
                <a16:creationId xmlns:a16="http://schemas.microsoft.com/office/drawing/2014/main" id="{916F9A1E-5985-F04C-B8BE-A76E1D9D7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84" y="853069"/>
            <a:ext cx="6024537" cy="4236003"/>
          </a:xfrm>
          <a:prstGeom prst="rect">
            <a:avLst/>
          </a:prstGeom>
        </p:spPr>
      </p:pic>
    </p:spTree>
    <p:extLst>
      <p:ext uri="{BB962C8B-B14F-4D97-AF65-F5344CB8AC3E}">
        <p14:creationId xmlns:p14="http://schemas.microsoft.com/office/powerpoint/2010/main" val="230734673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FBB094-D79A-6D44-823E-C8824159B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566" y="846131"/>
            <a:ext cx="6450839" cy="4146968"/>
          </a:xfrm>
          <a:prstGeom prst="rect">
            <a:avLst/>
          </a:prstGeo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2010 – 2021: Unadvertised Addresses</a:t>
            </a:r>
          </a:p>
        </p:txBody>
      </p:sp>
    </p:spTree>
    <p:extLst>
      <p:ext uri="{BB962C8B-B14F-4D97-AF65-F5344CB8AC3E}">
        <p14:creationId xmlns:p14="http://schemas.microsoft.com/office/powerpoint/2010/main" val="210976306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B2C333-3E70-2248-8DAD-AED132D7A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83" y="792799"/>
            <a:ext cx="6231061" cy="4381215"/>
          </a:xfrm>
          <a:prstGeom prst="rect">
            <a:avLst/>
          </a:prstGeo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2021: Assigned vs Recovered</a:t>
            </a:r>
          </a:p>
        </p:txBody>
      </p:sp>
      <p:sp>
        <p:nvSpPr>
          <p:cNvPr id="3" name="TextBox 2"/>
          <p:cNvSpPr txBox="1"/>
          <p:nvPr/>
        </p:nvSpPr>
        <p:spPr>
          <a:xfrm>
            <a:off x="4056650" y="2074965"/>
            <a:ext cx="3063659" cy="300082"/>
          </a:xfrm>
          <a:prstGeom prst="rect">
            <a:avLst/>
          </a:prstGeom>
          <a:noFill/>
        </p:spPr>
        <p:txBody>
          <a:bodyPr wrap="none" rtlCol="0">
            <a:spAutoFit/>
          </a:bodyPr>
          <a:lstStyle/>
          <a:p>
            <a:r>
              <a:rPr lang="en-US" sz="1350" dirty="0">
                <a:solidFill>
                  <a:srgbClr val="92D050"/>
                </a:solidFill>
                <a:latin typeface="AhnbergHand" charset="0"/>
                <a:ea typeface="AhnbergHand" charset="0"/>
                <a:cs typeface="AhnbergHand" charset="0"/>
              </a:rPr>
              <a:t>Change in Advertised Addresses</a:t>
            </a:r>
          </a:p>
        </p:txBody>
      </p:sp>
      <p:sp>
        <p:nvSpPr>
          <p:cNvPr id="6" name="TextBox 5"/>
          <p:cNvSpPr txBox="1"/>
          <p:nvPr/>
        </p:nvSpPr>
        <p:spPr>
          <a:xfrm>
            <a:off x="4954559" y="3104626"/>
            <a:ext cx="3937296" cy="300082"/>
          </a:xfrm>
          <a:prstGeom prst="rect">
            <a:avLst/>
          </a:prstGeom>
          <a:solidFill>
            <a:schemeClr val="bg1"/>
          </a:solidFill>
        </p:spPr>
        <p:txBody>
          <a:bodyPr wrap="none" rtlCol="0">
            <a:spAutoFit/>
          </a:bodyPr>
          <a:lstStyle/>
          <a:p>
            <a:r>
              <a:rPr lang="en-US" sz="1350" dirty="0">
                <a:solidFill>
                  <a:srgbClr val="FF0000"/>
                </a:solidFill>
                <a:latin typeface="AhnbergHand" charset="0"/>
                <a:ea typeface="AhnbergHand" charset="0"/>
                <a:cs typeface="AhnbergHand" charset="0"/>
              </a:rPr>
              <a:t>Change in the Unadvertised Address Pool</a:t>
            </a:r>
          </a:p>
        </p:txBody>
      </p:sp>
      <p:sp>
        <p:nvSpPr>
          <p:cNvPr id="9" name="TextBox 8"/>
          <p:cNvSpPr txBox="1"/>
          <p:nvPr/>
        </p:nvSpPr>
        <p:spPr>
          <a:xfrm>
            <a:off x="1791645" y="1774883"/>
            <a:ext cx="1560042" cy="300082"/>
          </a:xfrm>
          <a:prstGeom prst="rect">
            <a:avLst/>
          </a:prstGeom>
          <a:noFill/>
          <a:ln>
            <a:noFill/>
          </a:ln>
        </p:spPr>
        <p:txBody>
          <a:bodyPr wrap="none" rtlCol="0">
            <a:spAutoFit/>
          </a:bodyPr>
          <a:lstStyle/>
          <a:p>
            <a:r>
              <a:rPr lang="en-US" sz="1350" dirty="0">
                <a:solidFill>
                  <a:srgbClr val="0070C0"/>
                </a:solidFill>
                <a:latin typeface="AhnbergHand" charset="0"/>
                <a:ea typeface="AhnbergHand" charset="0"/>
                <a:cs typeface="AhnbergHand" charset="0"/>
              </a:rPr>
              <a:t>RIR Allocations</a:t>
            </a:r>
          </a:p>
        </p:txBody>
      </p:sp>
      <p:sp>
        <p:nvSpPr>
          <p:cNvPr id="16" name="Freeform 15">
            <a:extLst>
              <a:ext uri="{FF2B5EF4-FFF2-40B4-BE49-F238E27FC236}">
                <a16:creationId xmlns:a16="http://schemas.microsoft.com/office/drawing/2014/main" id="{9A2505DD-4E10-6247-AAEF-4BFC40CFE72F}"/>
              </a:ext>
            </a:extLst>
          </p:cNvPr>
          <p:cNvSpPr/>
          <p:nvPr/>
        </p:nvSpPr>
        <p:spPr>
          <a:xfrm>
            <a:off x="5809767" y="3404708"/>
            <a:ext cx="437405" cy="887974"/>
          </a:xfrm>
          <a:custGeom>
            <a:avLst/>
            <a:gdLst>
              <a:gd name="connsiteX0" fmla="*/ 206734 w 437405"/>
              <a:gd name="connsiteY0" fmla="*/ 0 h 646136"/>
              <a:gd name="connsiteX1" fmla="*/ 159026 w 437405"/>
              <a:gd name="connsiteY1" fmla="*/ 588396 h 646136"/>
              <a:gd name="connsiteX2" fmla="*/ 437321 w 437405"/>
              <a:gd name="connsiteY2" fmla="*/ 333955 h 646136"/>
              <a:gd name="connsiteX3" fmla="*/ 127221 w 437405"/>
              <a:gd name="connsiteY3" fmla="*/ 644055 h 646136"/>
              <a:gd name="connsiteX4" fmla="*/ 0 w 437405"/>
              <a:gd name="connsiteY4" fmla="*/ 445273 h 646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05" h="646136">
                <a:moveTo>
                  <a:pt x="206734" y="0"/>
                </a:moveTo>
                <a:cubicBezTo>
                  <a:pt x="163664" y="266368"/>
                  <a:pt x="120595" y="532737"/>
                  <a:pt x="159026" y="588396"/>
                </a:cubicBezTo>
                <a:cubicBezTo>
                  <a:pt x="197457" y="644055"/>
                  <a:pt x="442622" y="324679"/>
                  <a:pt x="437321" y="333955"/>
                </a:cubicBezTo>
                <a:cubicBezTo>
                  <a:pt x="432020" y="343232"/>
                  <a:pt x="200108" y="625502"/>
                  <a:pt x="127221" y="644055"/>
                </a:cubicBezTo>
                <a:cubicBezTo>
                  <a:pt x="54334" y="662608"/>
                  <a:pt x="27167" y="553940"/>
                  <a:pt x="0" y="445273"/>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62ABBD88-82C8-8341-BD8D-C6EBFC64B333}"/>
              </a:ext>
            </a:extLst>
          </p:cNvPr>
          <p:cNvSpPr/>
          <p:nvPr/>
        </p:nvSpPr>
        <p:spPr>
          <a:xfrm>
            <a:off x="5339531" y="1426754"/>
            <a:ext cx="1370842" cy="552397"/>
          </a:xfrm>
          <a:custGeom>
            <a:avLst/>
            <a:gdLst>
              <a:gd name="connsiteX0" fmla="*/ 0 w 1370842"/>
              <a:gd name="connsiteY0" fmla="*/ 552397 h 552397"/>
              <a:gd name="connsiteX1" fmla="*/ 190832 w 1370842"/>
              <a:gd name="connsiteY1" fmla="*/ 441079 h 552397"/>
              <a:gd name="connsiteX2" fmla="*/ 1137037 w 1370842"/>
              <a:gd name="connsiteY2" fmla="*/ 178686 h 552397"/>
              <a:gd name="connsiteX3" fmla="*/ 1367625 w 1370842"/>
              <a:gd name="connsiteY3" fmla="*/ 35563 h 552397"/>
              <a:gd name="connsiteX4" fmla="*/ 1144988 w 1370842"/>
              <a:gd name="connsiteY4" fmla="*/ 3757 h 552397"/>
              <a:gd name="connsiteX5" fmla="*/ 1367625 w 1370842"/>
              <a:gd name="connsiteY5" fmla="*/ 35563 h 552397"/>
              <a:gd name="connsiteX6" fmla="*/ 1256306 w 1370842"/>
              <a:gd name="connsiteY6" fmla="*/ 313858 h 55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0842" h="552397">
                <a:moveTo>
                  <a:pt x="0" y="552397"/>
                </a:moveTo>
                <a:cubicBezTo>
                  <a:pt x="663" y="527880"/>
                  <a:pt x="1326" y="503364"/>
                  <a:pt x="190832" y="441079"/>
                </a:cubicBezTo>
                <a:cubicBezTo>
                  <a:pt x="380338" y="378794"/>
                  <a:pt x="940905" y="246272"/>
                  <a:pt x="1137037" y="178686"/>
                </a:cubicBezTo>
                <a:cubicBezTo>
                  <a:pt x="1333169" y="111100"/>
                  <a:pt x="1366300" y="64718"/>
                  <a:pt x="1367625" y="35563"/>
                </a:cubicBezTo>
                <a:cubicBezTo>
                  <a:pt x="1368950" y="6408"/>
                  <a:pt x="1144988" y="3757"/>
                  <a:pt x="1144988" y="3757"/>
                </a:cubicBezTo>
                <a:cubicBezTo>
                  <a:pt x="1144988" y="3757"/>
                  <a:pt x="1349072" y="-16120"/>
                  <a:pt x="1367625" y="35563"/>
                </a:cubicBezTo>
                <a:cubicBezTo>
                  <a:pt x="1386178" y="87246"/>
                  <a:pt x="1321242" y="200552"/>
                  <a:pt x="1256306" y="313858"/>
                </a:cubicBezTo>
              </a:path>
            </a:pathLst>
          </a:cu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Freeform 3">
            <a:extLst>
              <a:ext uri="{FF2B5EF4-FFF2-40B4-BE49-F238E27FC236}">
                <a16:creationId xmlns:a16="http://schemas.microsoft.com/office/drawing/2014/main" id="{87554105-A97A-3A42-943E-55152A2441B7}"/>
              </a:ext>
            </a:extLst>
          </p:cNvPr>
          <p:cNvSpPr/>
          <p:nvPr/>
        </p:nvSpPr>
        <p:spPr>
          <a:xfrm>
            <a:off x="3269114" y="1870977"/>
            <a:ext cx="587872" cy="903875"/>
          </a:xfrm>
          <a:custGeom>
            <a:avLst/>
            <a:gdLst>
              <a:gd name="connsiteX0" fmla="*/ 0 w 587872"/>
              <a:gd name="connsiteY0" fmla="*/ 16996 h 903875"/>
              <a:gd name="connsiteX1" fmla="*/ 332509 w 587872"/>
              <a:gd name="connsiteY1" fmla="*/ 111998 h 903875"/>
              <a:gd name="connsiteX2" fmla="*/ 540327 w 587872"/>
              <a:gd name="connsiteY2" fmla="*/ 860144 h 903875"/>
              <a:gd name="connsiteX3" fmla="*/ 587829 w 587872"/>
              <a:gd name="connsiteY3" fmla="*/ 800767 h 903875"/>
              <a:gd name="connsiteX4" fmla="*/ 546265 w 587872"/>
              <a:gd name="connsiteY4" fmla="*/ 901707 h 903875"/>
              <a:gd name="connsiteX5" fmla="*/ 427512 w 587872"/>
              <a:gd name="connsiteY5" fmla="*/ 860144 h 90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872" h="903875">
                <a:moveTo>
                  <a:pt x="0" y="16996"/>
                </a:moveTo>
                <a:cubicBezTo>
                  <a:pt x="121227" y="-5766"/>
                  <a:pt x="242455" y="-28527"/>
                  <a:pt x="332509" y="111998"/>
                </a:cubicBezTo>
                <a:cubicBezTo>
                  <a:pt x="422564" y="252523"/>
                  <a:pt x="497774" y="745349"/>
                  <a:pt x="540327" y="860144"/>
                </a:cubicBezTo>
                <a:cubicBezTo>
                  <a:pt x="582880" y="974939"/>
                  <a:pt x="586839" y="793840"/>
                  <a:pt x="587829" y="800767"/>
                </a:cubicBezTo>
                <a:cubicBezTo>
                  <a:pt x="588819" y="807694"/>
                  <a:pt x="572985" y="891811"/>
                  <a:pt x="546265" y="901707"/>
                </a:cubicBezTo>
                <a:cubicBezTo>
                  <a:pt x="519545" y="911603"/>
                  <a:pt x="473528" y="885873"/>
                  <a:pt x="427512" y="860144"/>
                </a:cubicBezTo>
              </a:path>
            </a:pathLst>
          </a:custGeom>
          <a:noFill/>
          <a:ln w="25400" cap="flat">
            <a:solidFill>
              <a:srgbClr val="0070C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35159219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in 2021</a:t>
            </a:r>
          </a:p>
        </p:txBody>
      </p:sp>
      <p:sp>
        <p:nvSpPr>
          <p:cNvPr id="3" name="Content Placeholder 2"/>
          <p:cNvSpPr>
            <a:spLocks noGrp="1"/>
          </p:cNvSpPr>
          <p:nvPr>
            <p:ph idx="1"/>
          </p:nvPr>
        </p:nvSpPr>
        <p:spPr>
          <a:xfrm>
            <a:off x="758284" y="1200152"/>
            <a:ext cx="7126085" cy="3287447"/>
          </a:xfrm>
        </p:spPr>
        <p:txBody>
          <a:bodyPr>
            <a:normAutofit/>
          </a:bodyPr>
          <a:lstStyle/>
          <a:p>
            <a:pPr>
              <a:spcBef>
                <a:spcPts val="936"/>
              </a:spcBef>
            </a:pPr>
            <a:r>
              <a:rPr lang="en-US" sz="1600" dirty="0"/>
              <a:t>199.6M addresses were </a:t>
            </a:r>
            <a:r>
              <a:rPr lang="en-US" sz="1600" b="1" dirty="0"/>
              <a:t>added</a:t>
            </a:r>
            <a:r>
              <a:rPr lang="en-US" sz="1600" dirty="0"/>
              <a:t> to the routing table across 2020</a:t>
            </a:r>
          </a:p>
          <a:p>
            <a:pPr>
              <a:spcBef>
                <a:spcPts val="936"/>
              </a:spcBef>
            </a:pPr>
            <a:r>
              <a:rPr lang="en-US" sz="1600" dirty="0"/>
              <a:t>1.1M  addresses were </a:t>
            </a:r>
            <a:r>
              <a:rPr lang="en-US" sz="1600" b="1" dirty="0"/>
              <a:t>assigned</a:t>
            </a:r>
            <a:r>
              <a:rPr lang="en-US" sz="1600" dirty="0"/>
              <a:t> by RIRs in 2019</a:t>
            </a:r>
          </a:p>
          <a:p>
            <a:pPr marL="300031" indent="-257168">
              <a:spcBef>
                <a:spcPts val="936"/>
              </a:spcBef>
            </a:pPr>
            <a:r>
              <a:rPr lang="en-US" sz="1600" dirty="0"/>
              <a:t>And a net of 198.5M  addresses were </a:t>
            </a:r>
            <a:r>
              <a:rPr lang="en-US" sz="1600" b="1" dirty="0"/>
              <a:t>drawn</a:t>
            </a:r>
            <a:r>
              <a:rPr lang="en-US" sz="1600" dirty="0"/>
              <a:t> from the pool of unadvertised addresses</a:t>
            </a:r>
          </a:p>
          <a:p>
            <a:pPr marL="300031" indent="-257168">
              <a:spcBef>
                <a:spcPts val="936"/>
              </a:spcBef>
            </a:pPr>
            <a:endParaRPr lang="en-US" sz="1600" dirty="0"/>
          </a:p>
          <a:p>
            <a:pPr marL="42863" indent="0">
              <a:spcBef>
                <a:spcPts val="936"/>
              </a:spcBef>
              <a:buNone/>
            </a:pPr>
            <a:r>
              <a:rPr lang="en-US" sz="1600" dirty="0"/>
              <a:t>The major shift in 2021 was the advertisement of the previously dormant legacy /8s that were assigned to the US DoD in the early days of the ARPANET/Internet</a:t>
            </a:r>
          </a:p>
          <a:p>
            <a:pPr lvl="1">
              <a:spcBef>
                <a:spcPts val="936"/>
              </a:spcBef>
            </a:pPr>
            <a:endParaRPr lang="en-US" sz="1400" dirty="0"/>
          </a:p>
          <a:p>
            <a:pPr lvl="1">
              <a:spcBef>
                <a:spcPts val="936"/>
              </a:spcBef>
            </a:pPr>
            <a:endParaRPr lang="en-US" sz="1400" dirty="0"/>
          </a:p>
          <a:p>
            <a:pPr lvl="1">
              <a:spcBef>
                <a:spcPts val="936"/>
              </a:spcBef>
            </a:pPr>
            <a:endParaRPr lang="en-US" sz="1400" dirty="0"/>
          </a:p>
        </p:txBody>
      </p:sp>
    </p:spTree>
    <p:extLst>
      <p:ext uri="{BB962C8B-B14F-4D97-AF65-F5344CB8AC3E}">
        <p14:creationId xmlns:p14="http://schemas.microsoft.com/office/powerpoint/2010/main" val="358917481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0EECEE-59C5-3546-99E8-656901CD0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101" y="871762"/>
            <a:ext cx="6657119" cy="3994271"/>
          </a:xfrm>
          <a:prstGeom prst="rect">
            <a:avLst/>
          </a:prstGeo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The Route-Views View of IPv6</a:t>
            </a:r>
          </a:p>
        </p:txBody>
      </p:sp>
      <p:sp>
        <p:nvSpPr>
          <p:cNvPr id="9" name="TextBox 8"/>
          <p:cNvSpPr txBox="1"/>
          <p:nvPr/>
        </p:nvSpPr>
        <p:spPr>
          <a:xfrm>
            <a:off x="1710086" y="3675477"/>
            <a:ext cx="2231701" cy="300082"/>
          </a:xfrm>
          <a:prstGeom prst="rect">
            <a:avLst/>
          </a:prstGeom>
          <a:noFill/>
        </p:spPr>
        <p:txBody>
          <a:bodyPr wrap="none" rtlCol="0">
            <a:spAutoFit/>
          </a:bodyPr>
          <a:lstStyle/>
          <a:p>
            <a:r>
              <a:rPr lang="en-US" sz="1350" dirty="0">
                <a:latin typeface="AhnbergHand"/>
                <a:cs typeface="AhnbergHand"/>
              </a:rPr>
              <a:t>IANA IPv4 Exhaustion</a:t>
            </a:r>
          </a:p>
        </p:txBody>
      </p:sp>
      <p:sp>
        <p:nvSpPr>
          <p:cNvPr id="6" name="Freeform 5"/>
          <p:cNvSpPr/>
          <p:nvPr/>
        </p:nvSpPr>
        <p:spPr>
          <a:xfrm>
            <a:off x="3202224" y="3919254"/>
            <a:ext cx="598508" cy="544119"/>
          </a:xfrm>
          <a:custGeom>
            <a:avLst/>
            <a:gdLst>
              <a:gd name="connsiteX0" fmla="*/ 0 w 798010"/>
              <a:gd name="connsiteY0" fmla="*/ 0 h 725492"/>
              <a:gd name="connsiteX1" fmla="*/ 302003 w 798010"/>
              <a:gd name="connsiteY1" fmla="*/ 360727 h 725492"/>
              <a:gd name="connsiteX2" fmla="*/ 780176 w 798010"/>
              <a:gd name="connsiteY2" fmla="*/ 679508 h 725492"/>
              <a:gd name="connsiteX3" fmla="*/ 704675 w 798010"/>
              <a:gd name="connsiteY3" fmla="*/ 545285 h 725492"/>
              <a:gd name="connsiteX4" fmla="*/ 788565 w 798010"/>
              <a:gd name="connsiteY4" fmla="*/ 713064 h 725492"/>
              <a:gd name="connsiteX5" fmla="*/ 612396 w 798010"/>
              <a:gd name="connsiteY5" fmla="*/ 713064 h 7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10" h="725492">
                <a:moveTo>
                  <a:pt x="0" y="0"/>
                </a:moveTo>
                <a:cubicBezTo>
                  <a:pt x="85987" y="123738"/>
                  <a:pt x="171974" y="247476"/>
                  <a:pt x="302003" y="360727"/>
                </a:cubicBezTo>
                <a:cubicBezTo>
                  <a:pt x="432032" y="473978"/>
                  <a:pt x="713064" y="648748"/>
                  <a:pt x="780176" y="679508"/>
                </a:cubicBezTo>
                <a:cubicBezTo>
                  <a:pt x="847288" y="710268"/>
                  <a:pt x="703277" y="539692"/>
                  <a:pt x="704675" y="545285"/>
                </a:cubicBezTo>
                <a:cubicBezTo>
                  <a:pt x="706073" y="550878"/>
                  <a:pt x="803945" y="685101"/>
                  <a:pt x="788565" y="713064"/>
                </a:cubicBezTo>
                <a:cubicBezTo>
                  <a:pt x="773185" y="741027"/>
                  <a:pt x="612396" y="713064"/>
                  <a:pt x="612396" y="7130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243193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7306"/>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2021 in detail</a:t>
            </a:r>
          </a:p>
        </p:txBody>
      </p:sp>
      <p:pic>
        <p:nvPicPr>
          <p:cNvPr id="9" name="Picture 8">
            <a:extLst>
              <a:ext uri="{FF2B5EF4-FFF2-40B4-BE49-F238E27FC236}">
                <a16:creationId xmlns:a16="http://schemas.microsoft.com/office/drawing/2014/main" id="{CD71ECF3-81B5-1542-9680-36A2DD8CF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33" y="820086"/>
            <a:ext cx="6910179" cy="4146108"/>
          </a:xfrm>
          <a:prstGeom prst="rect">
            <a:avLst/>
          </a:prstGeom>
        </p:spPr>
      </p:pic>
      <p:sp>
        <p:nvSpPr>
          <p:cNvPr id="3" name="Freeform 2">
            <a:extLst>
              <a:ext uri="{FF2B5EF4-FFF2-40B4-BE49-F238E27FC236}">
                <a16:creationId xmlns:a16="http://schemas.microsoft.com/office/drawing/2014/main" id="{8E22527F-218A-F545-8064-B9B7819A7D07}"/>
              </a:ext>
            </a:extLst>
          </p:cNvPr>
          <p:cNvSpPr/>
          <p:nvPr/>
        </p:nvSpPr>
        <p:spPr>
          <a:xfrm>
            <a:off x="5620398" y="1126028"/>
            <a:ext cx="686293" cy="2640621"/>
          </a:xfrm>
          <a:custGeom>
            <a:avLst/>
            <a:gdLst>
              <a:gd name="connsiteX0" fmla="*/ 136346 w 686293"/>
              <a:gd name="connsiteY0" fmla="*/ 2491815 h 2640621"/>
              <a:gd name="connsiteX1" fmla="*/ 486204 w 686293"/>
              <a:gd name="connsiteY1" fmla="*/ 2626988 h 2640621"/>
              <a:gd name="connsiteX2" fmla="*/ 653181 w 686293"/>
              <a:gd name="connsiteY2" fmla="*/ 2197617 h 2640621"/>
              <a:gd name="connsiteX3" fmla="*/ 621376 w 686293"/>
              <a:gd name="connsiteY3" fmla="*/ 3057 h 2640621"/>
              <a:gd name="connsiteX4" fmla="*/ 9125 w 686293"/>
              <a:gd name="connsiteY4" fmla="*/ 1736442 h 2640621"/>
              <a:gd name="connsiteX5" fmla="*/ 311275 w 686293"/>
              <a:gd name="connsiteY5" fmla="*/ 2499767 h 264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293" h="2640621">
                <a:moveTo>
                  <a:pt x="136346" y="2491815"/>
                </a:moveTo>
                <a:cubicBezTo>
                  <a:pt x="268205" y="2583918"/>
                  <a:pt x="400065" y="2676021"/>
                  <a:pt x="486204" y="2626988"/>
                </a:cubicBezTo>
                <a:cubicBezTo>
                  <a:pt x="572343" y="2577955"/>
                  <a:pt x="630652" y="2634939"/>
                  <a:pt x="653181" y="2197617"/>
                </a:cubicBezTo>
                <a:cubicBezTo>
                  <a:pt x="675710" y="1760295"/>
                  <a:pt x="728719" y="79919"/>
                  <a:pt x="621376" y="3057"/>
                </a:cubicBezTo>
                <a:cubicBezTo>
                  <a:pt x="514033" y="-73805"/>
                  <a:pt x="60808" y="1320324"/>
                  <a:pt x="9125" y="1736442"/>
                </a:cubicBezTo>
                <a:cubicBezTo>
                  <a:pt x="-42558" y="2152560"/>
                  <a:pt x="134358" y="2326163"/>
                  <a:pt x="311275" y="2499767"/>
                </a:cubicBezTo>
              </a:path>
            </a:pathLst>
          </a:custGeom>
          <a:noFill/>
          <a:ln w="25400" cap="flat">
            <a:solidFill>
              <a:schemeClr val="accent3">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4" name="Freeform 3">
            <a:extLst>
              <a:ext uri="{FF2B5EF4-FFF2-40B4-BE49-F238E27FC236}">
                <a16:creationId xmlns:a16="http://schemas.microsoft.com/office/drawing/2014/main" id="{F1A403C3-D0FA-F64A-A382-AD6166BCB4BC}"/>
              </a:ext>
            </a:extLst>
          </p:cNvPr>
          <p:cNvSpPr/>
          <p:nvPr/>
        </p:nvSpPr>
        <p:spPr>
          <a:xfrm>
            <a:off x="2782957" y="2166899"/>
            <a:ext cx="779241" cy="2102951"/>
          </a:xfrm>
          <a:custGeom>
            <a:avLst/>
            <a:gdLst>
              <a:gd name="connsiteX0" fmla="*/ 174928 w 779241"/>
              <a:gd name="connsiteY0" fmla="*/ 2007536 h 2102951"/>
              <a:gd name="connsiteX1" fmla="*/ 588396 w 779241"/>
              <a:gd name="connsiteY1" fmla="*/ 2063195 h 2102951"/>
              <a:gd name="connsiteX2" fmla="*/ 659958 w 779241"/>
              <a:gd name="connsiteY2" fmla="*/ 1602019 h 2102951"/>
              <a:gd name="connsiteX3" fmla="*/ 779227 w 779241"/>
              <a:gd name="connsiteY3" fmla="*/ 472934 h 2102951"/>
              <a:gd name="connsiteX4" fmla="*/ 652006 w 779241"/>
              <a:gd name="connsiteY4" fmla="*/ 3807 h 2102951"/>
              <a:gd name="connsiteX5" fmla="*/ 222636 w 779241"/>
              <a:gd name="connsiteY5" fmla="*/ 695571 h 2102951"/>
              <a:gd name="connsiteX6" fmla="*/ 0 w 779241"/>
              <a:gd name="connsiteY6" fmla="*/ 2102951 h 21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241" h="2102951">
                <a:moveTo>
                  <a:pt x="174928" y="2007536"/>
                </a:moveTo>
                <a:cubicBezTo>
                  <a:pt x="341243" y="2069158"/>
                  <a:pt x="507558" y="2130781"/>
                  <a:pt x="588396" y="2063195"/>
                </a:cubicBezTo>
                <a:cubicBezTo>
                  <a:pt x="669234" y="1995609"/>
                  <a:pt x="628153" y="1867063"/>
                  <a:pt x="659958" y="1602019"/>
                </a:cubicBezTo>
                <a:cubicBezTo>
                  <a:pt x="691763" y="1336975"/>
                  <a:pt x="780552" y="739303"/>
                  <a:pt x="779227" y="472934"/>
                </a:cubicBezTo>
                <a:cubicBezTo>
                  <a:pt x="777902" y="206565"/>
                  <a:pt x="744771" y="-33299"/>
                  <a:pt x="652006" y="3807"/>
                </a:cubicBezTo>
                <a:cubicBezTo>
                  <a:pt x="559241" y="40913"/>
                  <a:pt x="331304" y="345714"/>
                  <a:pt x="222636" y="695571"/>
                </a:cubicBezTo>
                <a:cubicBezTo>
                  <a:pt x="113968" y="1045428"/>
                  <a:pt x="56984" y="1574189"/>
                  <a:pt x="0" y="2102951"/>
                </a:cubicBezTo>
              </a:path>
            </a:pathLst>
          </a:custGeom>
          <a:noFill/>
          <a:ln w="25400" cap="flat">
            <a:solidFill>
              <a:schemeClr val="accent3">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5" name="TextBox 4">
            <a:extLst>
              <a:ext uri="{FF2B5EF4-FFF2-40B4-BE49-F238E27FC236}">
                <a16:creationId xmlns:a16="http://schemas.microsoft.com/office/drawing/2014/main" id="{A968D66B-6D82-B44A-80F9-760870844C8D}"/>
              </a:ext>
            </a:extLst>
          </p:cNvPr>
          <p:cNvSpPr txBox="1"/>
          <p:nvPr/>
        </p:nvSpPr>
        <p:spPr>
          <a:xfrm>
            <a:off x="2913180" y="1896693"/>
            <a:ext cx="1220845"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050" b="0" i="0" u="none" strike="noStrike" cap="none" spc="0" normalizeH="0" baseline="0" dirty="0">
                <a:ln>
                  <a:noFill/>
                </a:ln>
                <a:solidFill>
                  <a:srgbClr val="000000"/>
                </a:solidFill>
                <a:effectLst/>
                <a:uFillTx/>
                <a:latin typeface="AhnbergHand" pitchFamily="2" charset="0"/>
                <a:sym typeface="Arial"/>
              </a:rPr>
              <a:t>Slight downtick?</a:t>
            </a:r>
          </a:p>
        </p:txBody>
      </p:sp>
      <p:sp>
        <p:nvSpPr>
          <p:cNvPr id="7" name="TextBox 6">
            <a:extLst>
              <a:ext uri="{FF2B5EF4-FFF2-40B4-BE49-F238E27FC236}">
                <a16:creationId xmlns:a16="http://schemas.microsoft.com/office/drawing/2014/main" id="{B8884CC6-350C-7A4F-A94E-066B85E8E25A}"/>
              </a:ext>
            </a:extLst>
          </p:cNvPr>
          <p:cNvSpPr txBox="1"/>
          <p:nvPr/>
        </p:nvSpPr>
        <p:spPr>
          <a:xfrm>
            <a:off x="5598587" y="780642"/>
            <a:ext cx="1036500"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050" b="0" i="0" u="none" strike="noStrike" cap="none" spc="0" normalizeH="0" baseline="0" dirty="0">
                <a:ln>
                  <a:noFill/>
                </a:ln>
                <a:solidFill>
                  <a:srgbClr val="000000"/>
                </a:solidFill>
                <a:effectLst/>
                <a:uFillTx/>
                <a:latin typeface="AhnbergHand" pitchFamily="2" charset="0"/>
                <a:sym typeface="Arial"/>
              </a:rPr>
              <a:t>Slight uptick?</a:t>
            </a:r>
          </a:p>
        </p:txBody>
      </p:sp>
    </p:spTree>
    <p:extLst>
      <p:ext uri="{BB962C8B-B14F-4D97-AF65-F5344CB8AC3E}">
        <p14:creationId xmlns:p14="http://schemas.microsoft.com/office/powerpoint/2010/main" val="416560345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249179-89D7-384D-8214-8C82873A6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515" y="829462"/>
            <a:ext cx="7117057" cy="4270234"/>
          </a:xfrm>
          <a:prstGeom prst="rect">
            <a:avLst/>
          </a:prstGeo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2020-2022 in Detail</a:t>
            </a:r>
          </a:p>
        </p:txBody>
      </p:sp>
      <p:sp>
        <p:nvSpPr>
          <p:cNvPr id="8" name="Freeform 7">
            <a:extLst>
              <a:ext uri="{FF2B5EF4-FFF2-40B4-BE49-F238E27FC236}">
                <a16:creationId xmlns:a16="http://schemas.microsoft.com/office/drawing/2014/main" id="{40735FFD-7CDA-A543-B4B8-CB6761D5D9FC}"/>
              </a:ext>
            </a:extLst>
          </p:cNvPr>
          <p:cNvSpPr/>
          <p:nvPr/>
        </p:nvSpPr>
        <p:spPr>
          <a:xfrm>
            <a:off x="1747171" y="3987771"/>
            <a:ext cx="94805" cy="249971"/>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a:extLst>
              <a:ext uri="{FF2B5EF4-FFF2-40B4-BE49-F238E27FC236}">
                <a16:creationId xmlns:a16="http://schemas.microsoft.com/office/drawing/2014/main" id="{5997981E-18C7-7349-B4EE-74CBC17A279F}"/>
              </a:ext>
            </a:extLst>
          </p:cNvPr>
          <p:cNvSpPr/>
          <p:nvPr/>
        </p:nvSpPr>
        <p:spPr>
          <a:xfrm>
            <a:off x="7868955" y="1747671"/>
            <a:ext cx="99490" cy="354425"/>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423170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2A987F-2978-C84E-953B-1EE346A2B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685" y="2396993"/>
            <a:ext cx="4291902" cy="2548317"/>
          </a:xfrm>
          <a:prstGeom prst="rect">
            <a:avLst/>
          </a:prstGeom>
        </p:spPr>
      </p:pic>
      <p:pic>
        <p:nvPicPr>
          <p:cNvPr id="4" name="Picture 3">
            <a:extLst>
              <a:ext uri="{FF2B5EF4-FFF2-40B4-BE49-F238E27FC236}">
                <a16:creationId xmlns:a16="http://schemas.microsoft.com/office/drawing/2014/main" id="{50048B5D-697E-6A44-B540-194AFFE67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90" y="842982"/>
            <a:ext cx="4291902" cy="2548317"/>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4685" y="1067956"/>
            <a:ext cx="3175499" cy="507831"/>
          </a:xfrm>
          <a:prstGeom prst="rect">
            <a:avLst/>
          </a:prstGeom>
          <a:noFill/>
        </p:spPr>
        <p:txBody>
          <a:bodyPr wrap="square" rtlCol="0">
            <a:spAutoFit/>
          </a:bodyPr>
          <a:lstStyle/>
          <a:p>
            <a:r>
              <a:rPr lang="en-US" sz="1350" dirty="0">
                <a:latin typeface="AhnbergHand"/>
                <a:cs typeface="AhnbergHand"/>
              </a:rPr>
              <a:t>Routing prefixes – growing by some 46,000 prefixes per year</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08665"/>
            <a:ext cx="3175499" cy="715581"/>
          </a:xfrm>
          <a:prstGeom prst="rect">
            <a:avLst/>
          </a:prstGeom>
          <a:noFill/>
        </p:spPr>
        <p:txBody>
          <a:bodyPr wrap="square" rtlCol="0">
            <a:spAutoFit/>
          </a:bodyPr>
          <a:lstStyle/>
          <a:p>
            <a:r>
              <a:rPr lang="en-US" sz="1350" dirty="0">
                <a:latin typeface="AhnbergHand"/>
                <a:cs typeface="AhnbergHand"/>
              </a:rPr>
              <a:t>AS Numbers– growing by some 2,400 ASNs per year – with 6,740 added in 2021</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404183104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8F3707-5D6D-B541-A23E-DDB6D048D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2571750"/>
            <a:ext cx="4331369" cy="2571750"/>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4685" y="1067956"/>
            <a:ext cx="3175499" cy="507831"/>
          </a:xfrm>
          <a:prstGeom prst="rect">
            <a:avLst/>
          </a:prstGeom>
          <a:noFill/>
        </p:spPr>
        <p:txBody>
          <a:bodyPr wrap="square" rtlCol="0">
            <a:spAutoFit/>
          </a:bodyPr>
          <a:lstStyle/>
          <a:p>
            <a:r>
              <a:rPr lang="en-US" sz="1350" dirty="0">
                <a:latin typeface="AhnbergHand"/>
                <a:cs typeface="AhnbergHand"/>
              </a:rPr>
              <a:t>More Specifics now take up 60% of the routing table</a:t>
            </a:r>
          </a:p>
        </p:txBody>
      </p:sp>
      <p:sp>
        <p:nvSpPr>
          <p:cNvPr id="6" name="Freeform 5"/>
          <p:cNvSpPr/>
          <p:nvPr/>
        </p:nvSpPr>
        <p:spPr>
          <a:xfrm>
            <a:off x="4508892" y="1502268"/>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507831"/>
          </a:xfrm>
          <a:prstGeom prst="rect">
            <a:avLst/>
          </a:prstGeom>
          <a:noFill/>
        </p:spPr>
        <p:txBody>
          <a:bodyPr wrap="square" rtlCol="0">
            <a:spAutoFit/>
          </a:bodyPr>
          <a:lstStyle/>
          <a:p>
            <a:r>
              <a:rPr lang="en-US" sz="1350" dirty="0">
                <a:latin typeface="AhnbergHand"/>
                <a:cs typeface="AhnbergHand"/>
              </a:rPr>
              <a:t>The average size of a routing advertisement is getting smaller</a:t>
            </a:r>
          </a:p>
        </p:txBody>
      </p:sp>
      <p:sp>
        <p:nvSpPr>
          <p:cNvPr id="7" name="Freeform 6"/>
          <p:cNvSpPr/>
          <p:nvPr/>
        </p:nvSpPr>
        <p:spPr>
          <a:xfrm>
            <a:off x="2474370" y="4159649"/>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FD3EED7D-6264-9D41-847D-4C1626028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48" y="777357"/>
            <a:ext cx="3857839" cy="2290592"/>
          </a:xfrm>
          <a:prstGeom prst="rect">
            <a:avLst/>
          </a:prstGeom>
        </p:spPr>
      </p:pic>
    </p:spTree>
    <p:extLst>
      <p:ext uri="{BB962C8B-B14F-4D97-AF65-F5344CB8AC3E}">
        <p14:creationId xmlns:p14="http://schemas.microsoft.com/office/powerpoint/2010/main" val="1673122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8BE9A0E-E9B9-9749-9378-E80D4B18C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5632" y="2630536"/>
            <a:ext cx="4027737" cy="2391469"/>
          </a:xfrm>
          <a:prstGeom prst="rect">
            <a:avLst/>
          </a:prstGeom>
        </p:spPr>
      </p:pic>
      <p:pic>
        <p:nvPicPr>
          <p:cNvPr id="4" name="Picture 3">
            <a:extLst>
              <a:ext uri="{FF2B5EF4-FFF2-40B4-BE49-F238E27FC236}">
                <a16:creationId xmlns:a16="http://schemas.microsoft.com/office/drawing/2014/main" id="{414AD040-8DCC-F044-B733-DEC2652D8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64" y="834895"/>
            <a:ext cx="4027738" cy="2391469"/>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0883" y="922849"/>
            <a:ext cx="3175499" cy="507831"/>
          </a:xfrm>
          <a:prstGeom prst="rect">
            <a:avLst/>
          </a:prstGeom>
          <a:noFill/>
        </p:spPr>
        <p:txBody>
          <a:bodyPr wrap="square" rtlCol="0">
            <a:spAutoFit/>
          </a:bodyPr>
          <a:lstStyle/>
          <a:p>
            <a:r>
              <a:rPr lang="en-US" sz="1350" dirty="0">
                <a:latin typeface="AhnbergHand"/>
                <a:cs typeface="AhnbergHand"/>
              </a:rPr>
              <a:t>Advertised Address span is  growing at an exponential rate</a:t>
            </a:r>
          </a:p>
        </p:txBody>
      </p:sp>
      <p:sp>
        <p:nvSpPr>
          <p:cNvPr id="6" name="Freeform 5"/>
          <p:cNvSpPr/>
          <p:nvPr/>
        </p:nvSpPr>
        <p:spPr>
          <a:xfrm>
            <a:off x="4585499" y="165833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19"/>
            <a:ext cx="3175499" cy="1131079"/>
          </a:xfrm>
          <a:prstGeom prst="rect">
            <a:avLst/>
          </a:prstGeom>
          <a:noFill/>
        </p:spPr>
        <p:txBody>
          <a:bodyPr wrap="square" rtlCol="0">
            <a:spAutoFit/>
          </a:bodyPr>
          <a:lstStyle/>
          <a:p>
            <a:r>
              <a:rPr lang="en-US" sz="1350" dirty="0">
                <a:latin typeface="AhnbergHand"/>
                <a:cs typeface="AhnbergHand"/>
              </a:rPr>
              <a:t>The “shape” of inter-AS interconnection in IPv6 is rising slightly. Local connections appear to be replacing overlay trunk transits</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77330267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AS Adjacencies </a:t>
            </a:r>
            <a:r>
              <a:rPr lang="en-US" sz="2400" dirty="0">
                <a:solidFill>
                  <a:schemeClr val="accent6">
                    <a:lumMod val="50000"/>
                  </a:schemeClr>
                </a:solidFill>
                <a:latin typeface="Powderfinger Type" panose="02020709070000000403" pitchFamily="49" charset="77"/>
              </a:rPr>
              <a:t>(vantage point: AS131072)</a:t>
            </a:r>
            <a:endParaRPr lang="en-US" sz="2800" dirty="0">
              <a:solidFill>
                <a:schemeClr val="accent6">
                  <a:lumMod val="50000"/>
                </a:schemeClr>
              </a:solidFill>
              <a:latin typeface="Powderfinger Type" panose="02020709070000000403" pitchFamily="49" charset="77"/>
            </a:endParaRPr>
          </a:p>
        </p:txBody>
      </p:sp>
      <p:sp>
        <p:nvSpPr>
          <p:cNvPr id="9" name="TextBox 8"/>
          <p:cNvSpPr txBox="1"/>
          <p:nvPr/>
        </p:nvSpPr>
        <p:spPr>
          <a:xfrm>
            <a:off x="179512" y="1371034"/>
            <a:ext cx="5161991" cy="954107"/>
          </a:xfrm>
          <a:prstGeom prst="rect">
            <a:avLst/>
          </a:prstGeom>
          <a:noFill/>
        </p:spPr>
        <p:txBody>
          <a:bodyPr wrap="none" rtlCol="0">
            <a:spAutoFit/>
          </a:bodyPr>
          <a:lstStyle/>
          <a:p>
            <a:r>
              <a:rPr lang="en-US" sz="1400" dirty="0"/>
              <a:t>23,243 out of 28,328  ASNs have 1 or 2 AS Adjacencies (82%)</a:t>
            </a:r>
          </a:p>
          <a:p>
            <a:r>
              <a:rPr lang="en-US" sz="1400" dirty="0"/>
              <a:t>914 ASNs have 10 or more adjacencies</a:t>
            </a:r>
          </a:p>
          <a:p>
            <a:r>
              <a:rPr lang="en-US" sz="1400" dirty="0"/>
              <a:t>5 ASNs have &gt;1,000 adjacencies</a:t>
            </a:r>
          </a:p>
          <a:p>
            <a:endParaRPr lang="en-US" sz="1400" dirty="0"/>
          </a:p>
        </p:txBody>
      </p:sp>
      <p:sp>
        <p:nvSpPr>
          <p:cNvPr id="10" name="TextBox 9"/>
          <p:cNvSpPr txBox="1"/>
          <p:nvPr/>
        </p:nvSpPr>
        <p:spPr>
          <a:xfrm>
            <a:off x="77704" y="2825551"/>
            <a:ext cx="4681090" cy="1015663"/>
          </a:xfrm>
          <a:prstGeom prst="rect">
            <a:avLst/>
          </a:prstGeom>
          <a:noFill/>
        </p:spPr>
        <p:txBody>
          <a:bodyPr wrap="none" rtlCol="0">
            <a:spAutoFit/>
          </a:bodyPr>
          <a:lstStyle/>
          <a:p>
            <a:r>
              <a:rPr lang="en-US" sz="1200" dirty="0"/>
              <a:t>5,734  AS6939   HURRICANE - Hurricane Electric, Inc., US</a:t>
            </a:r>
          </a:p>
          <a:p>
            <a:r>
              <a:rPr lang="en-US" sz="1200" dirty="0"/>
              <a:t>3,970  AS38255 FITI, China Education and Research Network CN</a:t>
            </a:r>
          </a:p>
          <a:p>
            <a:r>
              <a:rPr lang="en-US" sz="1200" dirty="0"/>
              <a:t>1,472  AS3356   LEVEL3 - Level 3 Communications, Inc., US</a:t>
            </a:r>
          </a:p>
          <a:p>
            <a:r>
              <a:rPr lang="en-US" sz="1200" dirty="0"/>
              <a:t>1,325  AS1299   TWELVE99 </a:t>
            </a:r>
            <a:r>
              <a:rPr lang="en-US" sz="1200" dirty="0" err="1"/>
              <a:t>Arelion</a:t>
            </a:r>
            <a:r>
              <a:rPr lang="en-US" sz="1200" dirty="0"/>
              <a:t>, (</a:t>
            </a:r>
            <a:r>
              <a:rPr lang="en-US" sz="1200" dirty="0" err="1"/>
              <a:t>fka</a:t>
            </a:r>
            <a:r>
              <a:rPr lang="en-US" sz="1200" dirty="0"/>
              <a:t> Telia Carrier), SE</a:t>
            </a:r>
          </a:p>
          <a:p>
            <a:r>
              <a:rPr lang="en-US" sz="1200" dirty="0"/>
              <a:t>1,232  AS174     COGENT-174 - Cogent Communications, US</a:t>
            </a:r>
          </a:p>
        </p:txBody>
      </p:sp>
      <p:pic>
        <p:nvPicPr>
          <p:cNvPr id="5" name="Picture 4">
            <a:extLst>
              <a:ext uri="{FF2B5EF4-FFF2-40B4-BE49-F238E27FC236}">
                <a16:creationId xmlns:a16="http://schemas.microsoft.com/office/drawing/2014/main" id="{F31B37C5-0E71-784F-82C3-C883B2DF5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158" y="1848087"/>
            <a:ext cx="4281138" cy="2825551"/>
          </a:xfrm>
          <a:prstGeom prst="rect">
            <a:avLst/>
          </a:prstGeom>
        </p:spPr>
      </p:pic>
    </p:spTree>
    <p:extLst>
      <p:ext uri="{BB962C8B-B14F-4D97-AF65-F5344CB8AC3E}">
        <p14:creationId xmlns:p14="http://schemas.microsoft.com/office/powerpoint/2010/main" val="233587717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in 2021</a:t>
            </a:r>
          </a:p>
        </p:txBody>
      </p:sp>
      <p:sp>
        <p:nvSpPr>
          <p:cNvPr id="3" name="Content Placeholder 2"/>
          <p:cNvSpPr>
            <a:spLocks noGrp="1"/>
          </p:cNvSpPr>
          <p:nvPr>
            <p:ph idx="1"/>
          </p:nvPr>
        </p:nvSpPr>
        <p:spPr/>
        <p:txBody>
          <a:bodyPr/>
          <a:lstStyle/>
          <a:p>
            <a:r>
              <a:rPr lang="en-US" dirty="0"/>
              <a:t>Overall IPv6 Internet growth in terms of BGP is still increasing, and is currently growing at some </a:t>
            </a:r>
            <a:r>
              <a:rPr lang="en-US" b="1" dirty="0">
                <a:solidFill>
                  <a:srgbClr val="FF0000"/>
                </a:solidFill>
              </a:rPr>
              <a:t>41,000 route entries p.a.	</a:t>
            </a:r>
          </a:p>
          <a:p>
            <a:endParaRPr lang="en-US" b="1" dirty="0">
              <a:solidFill>
                <a:srgbClr val="FF0000"/>
              </a:solidFill>
            </a:endParaRPr>
          </a:p>
          <a:p>
            <a:r>
              <a:rPr lang="en-US" dirty="0">
                <a:solidFill>
                  <a:schemeClr val="tx1"/>
                </a:solidFill>
              </a:rPr>
              <a:t>It’s a case of increasing growth, not just constant growth</a:t>
            </a:r>
          </a:p>
          <a:p>
            <a:pPr lvl="1"/>
            <a:r>
              <a:rPr lang="en-US" dirty="0">
                <a:solidFill>
                  <a:schemeClr val="tx1"/>
                </a:solidFill>
              </a:rPr>
              <a:t>More use of /48 more specifics</a:t>
            </a:r>
          </a:p>
          <a:p>
            <a:pPr lvl="1"/>
            <a:r>
              <a:rPr lang="en-US" dirty="0">
                <a:solidFill>
                  <a:schemeClr val="tx1"/>
                </a:solidFill>
              </a:rPr>
              <a:t>More networks advertising IPv6 prefixes</a:t>
            </a:r>
            <a:endParaRPr lang="en-US"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179549195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329" y="1573496"/>
            <a:ext cx="6172200" cy="857250"/>
          </a:xfrm>
        </p:spPr>
        <p:txBody>
          <a:bodyPr/>
          <a:lstStyle/>
          <a:p>
            <a:r>
              <a:rPr lang="en-US" dirty="0">
                <a:solidFill>
                  <a:schemeClr val="accent6">
                    <a:lumMod val="50000"/>
                  </a:schemeClr>
                </a:solidFill>
                <a:latin typeface="AhnbergHand"/>
                <a:cs typeface="AhnbergHand"/>
              </a:rPr>
              <a:t>What to expect</a:t>
            </a:r>
          </a:p>
        </p:txBody>
      </p:sp>
    </p:spTree>
    <p:extLst>
      <p:ext uri="{BB962C8B-B14F-4D97-AF65-F5344CB8AC3E}">
        <p14:creationId xmlns:p14="http://schemas.microsoft.com/office/powerpoint/2010/main" val="3005583744"/>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Size Projections</a:t>
            </a:r>
          </a:p>
        </p:txBody>
      </p:sp>
      <p:sp>
        <p:nvSpPr>
          <p:cNvPr id="3" name="Content Placeholder 2"/>
          <p:cNvSpPr>
            <a:spLocks noGrp="1"/>
          </p:cNvSpPr>
          <p:nvPr>
            <p:ph idx="1"/>
          </p:nvPr>
        </p:nvSpPr>
        <p:spPr/>
        <p:txBody>
          <a:bodyPr>
            <a:normAutofit/>
          </a:bodyPr>
          <a:lstStyle/>
          <a:p>
            <a:pPr marL="0" indent="0">
              <a:buNone/>
            </a:pPr>
            <a:r>
              <a:rPr lang="en-US" dirty="0"/>
              <a:t>How quickly is the routing space growing?</a:t>
            </a:r>
          </a:p>
          <a:p>
            <a:pPr marL="0" indent="0">
              <a:buNone/>
            </a:pPr>
            <a:endParaRPr lang="en-US" dirty="0"/>
          </a:p>
          <a:p>
            <a:pPr marL="0" indent="0">
              <a:buNone/>
            </a:pPr>
            <a:r>
              <a:rPr lang="en-US" dirty="0"/>
              <a:t>What are the projections of future BGP FIB size?</a:t>
            </a:r>
          </a:p>
        </p:txBody>
      </p:sp>
    </p:spTree>
    <p:extLst>
      <p:ext uri="{BB962C8B-B14F-4D97-AF65-F5344CB8AC3E}">
        <p14:creationId xmlns:p14="http://schemas.microsoft.com/office/powerpoint/2010/main" val="214158271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3468"/>
            <a:ext cx="6264696" cy="857250"/>
          </a:xfrm>
        </p:spPr>
        <p:txBody>
          <a:bodyPr>
            <a:normAutofit/>
          </a:bodyPr>
          <a:lstStyle/>
          <a:p>
            <a:r>
              <a:rPr lang="en-US" sz="2800" dirty="0">
                <a:solidFill>
                  <a:schemeClr val="accent6">
                    <a:lumMod val="50000"/>
                  </a:schemeClr>
                </a:solidFill>
                <a:latin typeface="Powderfinger Type"/>
                <a:cs typeface="Powderfinger Type"/>
              </a:rPr>
              <a:t>V4 - Daily Growth Rates</a:t>
            </a:r>
          </a:p>
        </p:txBody>
      </p:sp>
      <p:sp>
        <p:nvSpPr>
          <p:cNvPr id="9" name="TextBox 8">
            <a:extLst>
              <a:ext uri="{FF2B5EF4-FFF2-40B4-BE49-F238E27FC236}">
                <a16:creationId xmlns:a16="http://schemas.microsoft.com/office/drawing/2014/main" id="{844E4A2E-3E82-594F-B73D-0017A0F595A3}"/>
              </a:ext>
            </a:extLst>
          </p:cNvPr>
          <p:cNvSpPr txBox="1"/>
          <p:nvPr/>
        </p:nvSpPr>
        <p:spPr>
          <a:xfrm>
            <a:off x="808437" y="4403153"/>
            <a:ext cx="5544616" cy="646331"/>
          </a:xfrm>
          <a:prstGeom prst="rect">
            <a:avLst/>
          </a:prstGeom>
          <a:noFill/>
        </p:spPr>
        <p:txBody>
          <a:bodyPr wrap="square" rtlCol="0">
            <a:spAutoFit/>
          </a:bodyPr>
          <a:lstStyle/>
          <a:p>
            <a:r>
              <a:rPr lang="en-US" sz="1200" dirty="0"/>
              <a:t>Growth in the V4 network appears to be constant at a long-term average of 150 additional routes per day, or some 54,000 additional routes per year. Recent growth rates are lower</a:t>
            </a:r>
          </a:p>
        </p:txBody>
      </p:sp>
      <p:pic>
        <p:nvPicPr>
          <p:cNvPr id="6" name="Picture 5">
            <a:extLst>
              <a:ext uri="{FF2B5EF4-FFF2-40B4-BE49-F238E27FC236}">
                <a16:creationId xmlns:a16="http://schemas.microsoft.com/office/drawing/2014/main" id="{F7C69ACB-E096-3348-9E1D-2E86F399C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199" y="890718"/>
            <a:ext cx="5785492" cy="3435136"/>
          </a:xfrm>
          <a:prstGeom prst="rect">
            <a:avLst/>
          </a:prstGeom>
        </p:spPr>
      </p:pic>
    </p:spTree>
    <p:extLst>
      <p:ext uri="{BB962C8B-B14F-4D97-AF65-F5344CB8AC3E}">
        <p14:creationId xmlns:p14="http://schemas.microsoft.com/office/powerpoint/2010/main" val="71660193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BGP Table Size Predictions</a:t>
            </a:r>
          </a:p>
        </p:txBody>
      </p:sp>
      <p:sp>
        <p:nvSpPr>
          <p:cNvPr id="3" name="Content Placeholder 2"/>
          <p:cNvSpPr>
            <a:spLocks noGrp="1"/>
          </p:cNvSpPr>
          <p:nvPr>
            <p:ph idx="1"/>
          </p:nvPr>
        </p:nvSpPr>
        <p:spPr>
          <a:xfrm>
            <a:off x="332490" y="1437436"/>
            <a:ext cx="3497302" cy="3423827"/>
          </a:xfrm>
        </p:spPr>
        <p:txBody>
          <a:bodyPr>
            <a:normAutofit/>
          </a:bodyPr>
          <a:lstStyle/>
          <a:p>
            <a:pPr marL="0" indent="0">
              <a:spcBef>
                <a:spcPts val="450"/>
              </a:spcBef>
              <a:buNone/>
            </a:pPr>
            <a:r>
              <a:rPr lang="en-US" sz="1600" dirty="0"/>
              <a:t>Date	  RIB Size   </a:t>
            </a:r>
            <a:r>
              <a:rPr lang="en-US" sz="1600" dirty="0">
                <a:solidFill>
                  <a:schemeClr val="bg1">
                    <a:lumMod val="65000"/>
                  </a:schemeClr>
                </a:solidFill>
              </a:rPr>
              <a:t>Prediction</a:t>
            </a:r>
            <a:r>
              <a:rPr lang="en-US" sz="1600" dirty="0"/>
              <a:t> </a:t>
            </a:r>
          </a:p>
          <a:p>
            <a:pPr marL="0" indent="0">
              <a:spcBef>
                <a:spcPts val="450"/>
              </a:spcBef>
              <a:buNone/>
            </a:pPr>
            <a:r>
              <a:rPr lang="en-US" sz="1600" dirty="0"/>
              <a:t>Jan</a:t>
            </a:r>
            <a:r>
              <a:rPr lang="en-US" sz="1600" i="1" dirty="0"/>
              <a:t> 2018	  699,000	</a:t>
            </a:r>
          </a:p>
          <a:p>
            <a:pPr marL="0" indent="0">
              <a:spcBef>
                <a:spcPts val="450"/>
              </a:spcBef>
              <a:buNone/>
            </a:pPr>
            <a:r>
              <a:rPr lang="en-US" sz="1600" i="1" dirty="0"/>
              <a:t>       2019	  760,000</a:t>
            </a:r>
          </a:p>
          <a:p>
            <a:pPr marL="0" indent="0">
              <a:spcBef>
                <a:spcPts val="450"/>
              </a:spcBef>
              <a:buNone/>
            </a:pPr>
            <a:r>
              <a:rPr lang="en-US" sz="1600" i="1" dirty="0"/>
              <a:t>       2020	  814,000</a:t>
            </a:r>
          </a:p>
          <a:p>
            <a:pPr marL="0" indent="0">
              <a:spcBef>
                <a:spcPts val="450"/>
              </a:spcBef>
              <a:buNone/>
            </a:pPr>
            <a:r>
              <a:rPr lang="en-US" sz="1600" i="1" dirty="0">
                <a:solidFill>
                  <a:schemeClr val="bg1">
                    <a:lumMod val="50000"/>
                  </a:schemeClr>
                </a:solidFill>
              </a:rPr>
              <a:t>       </a:t>
            </a:r>
            <a:r>
              <a:rPr lang="en-US" sz="1600" i="1" dirty="0">
                <a:solidFill>
                  <a:schemeClr val="tx1"/>
                </a:solidFill>
              </a:rPr>
              <a:t>2021   866,000</a:t>
            </a:r>
          </a:p>
          <a:p>
            <a:pPr marL="0" indent="0">
              <a:spcBef>
                <a:spcPts val="450"/>
              </a:spcBef>
              <a:buNone/>
            </a:pPr>
            <a:r>
              <a:rPr lang="en-US" sz="1600" i="1" dirty="0">
                <a:solidFill>
                  <a:schemeClr val="bg1">
                    <a:lumMod val="50000"/>
                  </a:schemeClr>
                </a:solidFill>
              </a:rPr>
              <a:t>       </a:t>
            </a:r>
            <a:r>
              <a:rPr lang="en-US" sz="1600" i="1" dirty="0">
                <a:solidFill>
                  <a:srgbClr val="002060"/>
                </a:solidFill>
              </a:rPr>
              <a:t>2022</a:t>
            </a:r>
            <a:r>
              <a:rPr lang="en-US" sz="1600" i="1" dirty="0">
                <a:solidFill>
                  <a:schemeClr val="bg1">
                    <a:lumMod val="50000"/>
                  </a:schemeClr>
                </a:solidFill>
              </a:rPr>
              <a:t>	  </a:t>
            </a:r>
            <a:r>
              <a:rPr lang="en-US" sz="1600" i="1" dirty="0">
                <a:solidFill>
                  <a:srgbClr val="002060"/>
                </a:solidFill>
              </a:rPr>
              <a:t>906,000</a:t>
            </a:r>
            <a:r>
              <a:rPr lang="en-US" sz="1600" i="1" dirty="0">
                <a:solidFill>
                  <a:schemeClr val="bg1">
                    <a:lumMod val="50000"/>
                  </a:schemeClr>
                </a:solidFill>
              </a:rPr>
              <a:t>	   908,000</a:t>
            </a:r>
          </a:p>
          <a:p>
            <a:pPr marL="0" indent="0">
              <a:spcBef>
                <a:spcPts val="450"/>
              </a:spcBef>
              <a:buNone/>
            </a:pPr>
            <a:r>
              <a:rPr lang="en-US" sz="1600" i="1" dirty="0">
                <a:solidFill>
                  <a:schemeClr val="bg1">
                    <a:lumMod val="50000"/>
                  </a:schemeClr>
                </a:solidFill>
              </a:rPr>
              <a:t>       2023	    	   956,000</a:t>
            </a:r>
          </a:p>
          <a:p>
            <a:pPr marL="0" indent="0">
              <a:spcBef>
                <a:spcPts val="450"/>
              </a:spcBef>
              <a:buNone/>
            </a:pPr>
            <a:r>
              <a:rPr lang="en-US" sz="1600" i="1" dirty="0">
                <a:solidFill>
                  <a:schemeClr val="bg1">
                    <a:lumMod val="50000"/>
                  </a:schemeClr>
                </a:solidFill>
              </a:rPr>
              <a:t>       2024     	1,004,000</a:t>
            </a:r>
          </a:p>
          <a:p>
            <a:pPr marL="0" indent="0">
              <a:spcBef>
                <a:spcPts val="450"/>
              </a:spcBef>
              <a:buNone/>
            </a:pPr>
            <a:r>
              <a:rPr lang="en-US" sz="1600" i="1" dirty="0">
                <a:solidFill>
                  <a:schemeClr val="bg1">
                    <a:lumMod val="50000"/>
                  </a:schemeClr>
                </a:solidFill>
              </a:rPr>
              <a:t>       2025	 	1,052,000</a:t>
            </a:r>
          </a:p>
          <a:p>
            <a:pPr marL="0" indent="0">
              <a:spcBef>
                <a:spcPts val="450"/>
              </a:spcBef>
              <a:buNone/>
            </a:pPr>
            <a:r>
              <a:rPr lang="en-US" sz="1600" i="1" dirty="0">
                <a:solidFill>
                  <a:schemeClr val="bg1">
                    <a:lumMod val="50000"/>
                  </a:schemeClr>
                </a:solidFill>
              </a:rPr>
              <a:t>       2026		1,100,000</a:t>
            </a:r>
          </a:p>
          <a:p>
            <a:pPr marL="0" indent="0">
              <a:spcBef>
                <a:spcPts val="450"/>
              </a:spcBef>
              <a:buNone/>
            </a:pPr>
            <a:r>
              <a:rPr lang="en-US" sz="1600" i="1" dirty="0">
                <a:solidFill>
                  <a:schemeClr val="bg1">
                    <a:lumMod val="50000"/>
                  </a:schemeClr>
                </a:solidFill>
              </a:rPr>
              <a:t>       2027                 1,148,000</a:t>
            </a:r>
          </a:p>
          <a:p>
            <a:pPr marL="0" indent="0">
              <a:spcBef>
                <a:spcPts val="450"/>
              </a:spcBef>
              <a:buNone/>
            </a:pPr>
            <a:endParaRPr lang="en-US" sz="1600" dirty="0">
              <a:solidFill>
                <a:schemeClr val="bg1">
                  <a:lumMod val="65000"/>
                </a:schemeClr>
              </a:solidFill>
            </a:endParaRPr>
          </a:p>
        </p:txBody>
      </p:sp>
      <p:pic>
        <p:nvPicPr>
          <p:cNvPr id="5" name="Picture 4">
            <a:extLst>
              <a:ext uri="{FF2B5EF4-FFF2-40B4-BE49-F238E27FC236}">
                <a16:creationId xmlns:a16="http://schemas.microsoft.com/office/drawing/2014/main" id="{43867D1D-031D-2241-BDA1-ECCE27149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223" y="1278880"/>
            <a:ext cx="4699552" cy="2790359"/>
          </a:xfrm>
          <a:prstGeom prst="rect">
            <a:avLst/>
          </a:prstGeom>
        </p:spPr>
      </p:pic>
    </p:spTree>
    <p:extLst>
      <p:ext uri="{BB962C8B-B14F-4D97-AF65-F5344CB8AC3E}">
        <p14:creationId xmlns:p14="http://schemas.microsoft.com/office/powerpoint/2010/main" val="32234091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F39980-585E-B54D-92F2-8F37426B0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815" y="930830"/>
            <a:ext cx="5988875" cy="4210928"/>
          </a:xfrm>
          <a:prstGeom prst="rect">
            <a:avLst/>
          </a:prstGeo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2021: Assigned vs Recovered</a:t>
            </a:r>
          </a:p>
        </p:txBody>
      </p:sp>
      <p:sp>
        <p:nvSpPr>
          <p:cNvPr id="3" name="TextBox 2"/>
          <p:cNvSpPr txBox="1"/>
          <p:nvPr/>
        </p:nvSpPr>
        <p:spPr>
          <a:xfrm>
            <a:off x="357647" y="4352011"/>
            <a:ext cx="3283271" cy="300082"/>
          </a:xfrm>
          <a:prstGeom prst="rect">
            <a:avLst/>
          </a:prstGeom>
          <a:noFill/>
        </p:spPr>
        <p:txBody>
          <a:bodyPr wrap="none" rtlCol="0">
            <a:spAutoFit/>
          </a:bodyPr>
          <a:lstStyle/>
          <a:p>
            <a:r>
              <a:rPr lang="en-US" sz="1350" dirty="0">
                <a:solidFill>
                  <a:srgbClr val="009E73"/>
                </a:solidFill>
                <a:latin typeface="AhnbergHand" charset="0"/>
                <a:ea typeface="AhnbergHand" charset="0"/>
                <a:cs typeface="AhnbergHand" charset="0"/>
              </a:rPr>
              <a:t>Change in </a:t>
            </a:r>
            <a:r>
              <a:rPr lang="en-US" sz="1350" dirty="0" err="1">
                <a:solidFill>
                  <a:srgbClr val="009E73"/>
                </a:solidFill>
                <a:latin typeface="AhnbergHand" charset="0"/>
                <a:ea typeface="AhnbergHand" charset="0"/>
                <a:cs typeface="AhnbergHand" charset="0"/>
              </a:rPr>
              <a:t>UnAdvertised</a:t>
            </a:r>
            <a:r>
              <a:rPr lang="en-US" sz="1350" dirty="0">
                <a:solidFill>
                  <a:srgbClr val="009E73"/>
                </a:solidFill>
                <a:latin typeface="AhnbergHand" charset="0"/>
                <a:ea typeface="AhnbergHand" charset="0"/>
                <a:cs typeface="AhnbergHand" charset="0"/>
              </a:rPr>
              <a:t> Addresses</a:t>
            </a:r>
          </a:p>
        </p:txBody>
      </p:sp>
      <p:sp>
        <p:nvSpPr>
          <p:cNvPr id="6" name="TextBox 5"/>
          <p:cNvSpPr txBox="1"/>
          <p:nvPr/>
        </p:nvSpPr>
        <p:spPr>
          <a:xfrm>
            <a:off x="3683916" y="1815401"/>
            <a:ext cx="3738524" cy="300082"/>
          </a:xfrm>
          <a:prstGeom prst="rect">
            <a:avLst/>
          </a:prstGeom>
          <a:solidFill>
            <a:schemeClr val="bg1"/>
          </a:solidFill>
        </p:spPr>
        <p:txBody>
          <a:bodyPr wrap="square" rtlCol="0">
            <a:spAutoFit/>
          </a:bodyPr>
          <a:lstStyle/>
          <a:p>
            <a:r>
              <a:rPr lang="en-US" sz="1350" dirty="0">
                <a:solidFill>
                  <a:schemeClr val="accent5">
                    <a:lumMod val="75000"/>
                  </a:schemeClr>
                </a:solidFill>
                <a:latin typeface="AhnbergHand" charset="0"/>
                <a:ea typeface="AhnbergHand" charset="0"/>
                <a:cs typeface="AhnbergHand" charset="0"/>
              </a:rPr>
              <a:t>Change in the Advertised Address Pool</a:t>
            </a:r>
          </a:p>
        </p:txBody>
      </p:sp>
      <p:sp>
        <p:nvSpPr>
          <p:cNvPr id="9" name="TextBox 8"/>
          <p:cNvSpPr txBox="1"/>
          <p:nvPr/>
        </p:nvSpPr>
        <p:spPr>
          <a:xfrm>
            <a:off x="1791645" y="1774883"/>
            <a:ext cx="1560042" cy="300082"/>
          </a:xfrm>
          <a:prstGeom prst="rect">
            <a:avLst/>
          </a:prstGeom>
          <a:noFill/>
          <a:ln>
            <a:noFill/>
          </a:ln>
        </p:spPr>
        <p:txBody>
          <a:bodyPr wrap="none" rtlCol="0">
            <a:spAutoFit/>
          </a:bodyPr>
          <a:lstStyle/>
          <a:p>
            <a:r>
              <a:rPr lang="en-US" sz="1350" dirty="0">
                <a:solidFill>
                  <a:srgbClr val="8F00D1"/>
                </a:solidFill>
                <a:latin typeface="AhnbergHand" charset="0"/>
                <a:ea typeface="AhnbergHand" charset="0"/>
                <a:cs typeface="AhnbergHand" charset="0"/>
              </a:rPr>
              <a:t>RIR Allocations</a:t>
            </a:r>
          </a:p>
        </p:txBody>
      </p:sp>
      <p:sp>
        <p:nvSpPr>
          <p:cNvPr id="17" name="Freeform 16">
            <a:extLst>
              <a:ext uri="{FF2B5EF4-FFF2-40B4-BE49-F238E27FC236}">
                <a16:creationId xmlns:a16="http://schemas.microsoft.com/office/drawing/2014/main" id="{62ABBD88-82C8-8341-BD8D-C6EBFC64B333}"/>
              </a:ext>
            </a:extLst>
          </p:cNvPr>
          <p:cNvSpPr/>
          <p:nvPr/>
        </p:nvSpPr>
        <p:spPr>
          <a:xfrm>
            <a:off x="2378266" y="3862346"/>
            <a:ext cx="1072600" cy="443871"/>
          </a:xfrm>
          <a:custGeom>
            <a:avLst/>
            <a:gdLst>
              <a:gd name="connsiteX0" fmla="*/ 0 w 1370842"/>
              <a:gd name="connsiteY0" fmla="*/ 552397 h 552397"/>
              <a:gd name="connsiteX1" fmla="*/ 190832 w 1370842"/>
              <a:gd name="connsiteY1" fmla="*/ 441079 h 552397"/>
              <a:gd name="connsiteX2" fmla="*/ 1137037 w 1370842"/>
              <a:gd name="connsiteY2" fmla="*/ 178686 h 552397"/>
              <a:gd name="connsiteX3" fmla="*/ 1367625 w 1370842"/>
              <a:gd name="connsiteY3" fmla="*/ 35563 h 552397"/>
              <a:gd name="connsiteX4" fmla="*/ 1144988 w 1370842"/>
              <a:gd name="connsiteY4" fmla="*/ 3757 h 552397"/>
              <a:gd name="connsiteX5" fmla="*/ 1367625 w 1370842"/>
              <a:gd name="connsiteY5" fmla="*/ 35563 h 552397"/>
              <a:gd name="connsiteX6" fmla="*/ 1256306 w 1370842"/>
              <a:gd name="connsiteY6" fmla="*/ 313858 h 55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0842" h="552397">
                <a:moveTo>
                  <a:pt x="0" y="552397"/>
                </a:moveTo>
                <a:cubicBezTo>
                  <a:pt x="663" y="527880"/>
                  <a:pt x="1326" y="503364"/>
                  <a:pt x="190832" y="441079"/>
                </a:cubicBezTo>
                <a:cubicBezTo>
                  <a:pt x="380338" y="378794"/>
                  <a:pt x="940905" y="246272"/>
                  <a:pt x="1137037" y="178686"/>
                </a:cubicBezTo>
                <a:cubicBezTo>
                  <a:pt x="1333169" y="111100"/>
                  <a:pt x="1366300" y="64718"/>
                  <a:pt x="1367625" y="35563"/>
                </a:cubicBezTo>
                <a:cubicBezTo>
                  <a:pt x="1368950" y="6408"/>
                  <a:pt x="1144988" y="3757"/>
                  <a:pt x="1144988" y="3757"/>
                </a:cubicBezTo>
                <a:cubicBezTo>
                  <a:pt x="1144988" y="3757"/>
                  <a:pt x="1349072" y="-16120"/>
                  <a:pt x="1367625" y="35563"/>
                </a:cubicBezTo>
                <a:cubicBezTo>
                  <a:pt x="1386178" y="87246"/>
                  <a:pt x="1321242" y="200552"/>
                  <a:pt x="1256306" y="313858"/>
                </a:cubicBezTo>
              </a:path>
            </a:pathLst>
          </a:custGeom>
          <a:noFill/>
          <a:ln>
            <a:solidFill>
              <a:srgbClr val="009E7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Freeform 3">
            <a:extLst>
              <a:ext uri="{FF2B5EF4-FFF2-40B4-BE49-F238E27FC236}">
                <a16:creationId xmlns:a16="http://schemas.microsoft.com/office/drawing/2014/main" id="{87554105-A97A-3A42-943E-55152A2441B7}"/>
              </a:ext>
            </a:extLst>
          </p:cNvPr>
          <p:cNvSpPr/>
          <p:nvPr/>
        </p:nvSpPr>
        <p:spPr>
          <a:xfrm>
            <a:off x="3271652" y="1924620"/>
            <a:ext cx="587872" cy="903875"/>
          </a:xfrm>
          <a:custGeom>
            <a:avLst/>
            <a:gdLst>
              <a:gd name="connsiteX0" fmla="*/ 0 w 587872"/>
              <a:gd name="connsiteY0" fmla="*/ 16996 h 903875"/>
              <a:gd name="connsiteX1" fmla="*/ 332509 w 587872"/>
              <a:gd name="connsiteY1" fmla="*/ 111998 h 903875"/>
              <a:gd name="connsiteX2" fmla="*/ 540327 w 587872"/>
              <a:gd name="connsiteY2" fmla="*/ 860144 h 903875"/>
              <a:gd name="connsiteX3" fmla="*/ 587829 w 587872"/>
              <a:gd name="connsiteY3" fmla="*/ 800767 h 903875"/>
              <a:gd name="connsiteX4" fmla="*/ 546265 w 587872"/>
              <a:gd name="connsiteY4" fmla="*/ 901707 h 903875"/>
              <a:gd name="connsiteX5" fmla="*/ 427512 w 587872"/>
              <a:gd name="connsiteY5" fmla="*/ 860144 h 90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872" h="903875">
                <a:moveTo>
                  <a:pt x="0" y="16996"/>
                </a:moveTo>
                <a:cubicBezTo>
                  <a:pt x="121227" y="-5766"/>
                  <a:pt x="242455" y="-28527"/>
                  <a:pt x="332509" y="111998"/>
                </a:cubicBezTo>
                <a:cubicBezTo>
                  <a:pt x="422564" y="252523"/>
                  <a:pt x="497774" y="745349"/>
                  <a:pt x="540327" y="860144"/>
                </a:cubicBezTo>
                <a:cubicBezTo>
                  <a:pt x="582880" y="974939"/>
                  <a:pt x="586839" y="793840"/>
                  <a:pt x="587829" y="800767"/>
                </a:cubicBezTo>
                <a:cubicBezTo>
                  <a:pt x="588819" y="807694"/>
                  <a:pt x="572985" y="891811"/>
                  <a:pt x="546265" y="901707"/>
                </a:cubicBezTo>
                <a:cubicBezTo>
                  <a:pt x="519545" y="911603"/>
                  <a:pt x="473528" y="885873"/>
                  <a:pt x="427512" y="860144"/>
                </a:cubicBezTo>
              </a:path>
            </a:pathLst>
          </a:custGeom>
          <a:noFill/>
          <a:ln w="25400" cap="flat">
            <a:solidFill>
              <a:srgbClr val="8F00D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5" name="TextBox 4">
            <a:extLst>
              <a:ext uri="{FF2B5EF4-FFF2-40B4-BE49-F238E27FC236}">
                <a16:creationId xmlns:a16="http://schemas.microsoft.com/office/drawing/2014/main" id="{6D3075E1-4BF5-804D-BB5F-F2CB4706123C}"/>
              </a:ext>
            </a:extLst>
          </p:cNvPr>
          <p:cNvSpPr txBox="1"/>
          <p:nvPr/>
        </p:nvSpPr>
        <p:spPr>
          <a:xfrm>
            <a:off x="7422440" y="1625457"/>
            <a:ext cx="157671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400" b="0" i="0" u="none" strike="noStrike" cap="none" spc="0" normalizeH="0" baseline="0" dirty="0">
                <a:ln>
                  <a:noFill/>
                </a:ln>
                <a:solidFill>
                  <a:schemeClr val="accent5">
                    <a:lumMod val="75000"/>
                  </a:schemeClr>
                </a:solidFill>
                <a:effectLst/>
                <a:uFillTx/>
                <a:latin typeface="AhnbergHand" pitchFamily="2" charset="0"/>
                <a:sym typeface="Arial"/>
              </a:rPr>
              <a:t>218M advertised</a:t>
            </a:r>
          </a:p>
        </p:txBody>
      </p:sp>
      <p:sp>
        <p:nvSpPr>
          <p:cNvPr id="11" name="TextBox 10">
            <a:extLst>
              <a:ext uri="{FF2B5EF4-FFF2-40B4-BE49-F238E27FC236}">
                <a16:creationId xmlns:a16="http://schemas.microsoft.com/office/drawing/2014/main" id="{05A6BCE3-C940-314B-9603-10D420B394A2}"/>
              </a:ext>
            </a:extLst>
          </p:cNvPr>
          <p:cNvSpPr txBox="1"/>
          <p:nvPr/>
        </p:nvSpPr>
        <p:spPr>
          <a:xfrm>
            <a:off x="7484272" y="2597817"/>
            <a:ext cx="1525416"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600" b="0" i="0" u="none" strike="noStrike" cap="none" spc="0" normalizeH="0" baseline="0" dirty="0">
                <a:ln>
                  <a:noFill/>
                </a:ln>
                <a:solidFill>
                  <a:srgbClr val="8F00D1"/>
                </a:solidFill>
                <a:effectLst/>
                <a:uFillTx/>
                <a:latin typeface="AhnbergHand" pitchFamily="2" charset="0"/>
                <a:sym typeface="Arial"/>
              </a:rPr>
              <a:t>2</a:t>
            </a:r>
            <a:r>
              <a:rPr lang="en-AU" sz="1600" dirty="0">
                <a:solidFill>
                  <a:srgbClr val="8F00D1"/>
                </a:solidFill>
                <a:latin typeface="AhnbergHand" pitchFamily="2" charset="0"/>
              </a:rPr>
              <a:t>4</a:t>
            </a:r>
            <a:r>
              <a:rPr kumimoji="0" lang="en-AU" sz="1600" b="0" i="0" u="none" strike="noStrike" cap="none" spc="0" normalizeH="0" baseline="0" dirty="0">
                <a:ln>
                  <a:noFill/>
                </a:ln>
                <a:solidFill>
                  <a:srgbClr val="8F00D1"/>
                </a:solidFill>
                <a:effectLst/>
                <a:uFillTx/>
                <a:latin typeface="AhnbergHand" pitchFamily="2" charset="0"/>
                <a:sym typeface="Arial"/>
              </a:rPr>
              <a:t>M allocated</a:t>
            </a:r>
          </a:p>
        </p:txBody>
      </p:sp>
      <p:sp>
        <p:nvSpPr>
          <p:cNvPr id="12" name="TextBox 11">
            <a:extLst>
              <a:ext uri="{FF2B5EF4-FFF2-40B4-BE49-F238E27FC236}">
                <a16:creationId xmlns:a16="http://schemas.microsoft.com/office/drawing/2014/main" id="{5AD27EC1-EE78-1948-951C-4D9E3FD463FE}"/>
              </a:ext>
            </a:extLst>
          </p:cNvPr>
          <p:cNvSpPr txBox="1"/>
          <p:nvPr/>
        </p:nvSpPr>
        <p:spPr>
          <a:xfrm>
            <a:off x="7446485" y="4194277"/>
            <a:ext cx="149816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AU" sz="1400" dirty="0">
                <a:solidFill>
                  <a:srgbClr val="009E73"/>
                </a:solidFill>
                <a:latin typeface="AhnbergHand" pitchFamily="2" charset="0"/>
              </a:rPr>
              <a:t>186</a:t>
            </a:r>
            <a:r>
              <a:rPr kumimoji="0" lang="en-AU" sz="1400" b="0" i="0" u="none" strike="noStrike" cap="none" spc="0" normalizeH="0" baseline="0" dirty="0">
                <a:ln>
                  <a:noFill/>
                </a:ln>
                <a:solidFill>
                  <a:srgbClr val="009E73"/>
                </a:solidFill>
                <a:effectLst/>
                <a:uFillTx/>
                <a:latin typeface="AhnbergHand" pitchFamily="2" charset="0"/>
                <a:sym typeface="Arial"/>
              </a:rPr>
              <a:t>M recovered</a:t>
            </a:r>
          </a:p>
        </p:txBody>
      </p:sp>
    </p:spTree>
    <p:extLst>
      <p:ext uri="{BB962C8B-B14F-4D97-AF65-F5344CB8AC3E}">
        <p14:creationId xmlns:p14="http://schemas.microsoft.com/office/powerpoint/2010/main" val="397815384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 Daily Growth Rates</a:t>
            </a:r>
          </a:p>
        </p:txBody>
      </p:sp>
      <p:pic>
        <p:nvPicPr>
          <p:cNvPr id="7" name="Content Placeholder 6">
            <a:extLst>
              <a:ext uri="{FF2B5EF4-FFF2-40B4-BE49-F238E27FC236}">
                <a16:creationId xmlns:a16="http://schemas.microsoft.com/office/drawing/2014/main" id="{16C9CFF0-E604-6440-93BA-E2D3E95087C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583870" y="929508"/>
            <a:ext cx="6750337" cy="4008012"/>
          </a:xfrm>
        </p:spPr>
      </p:pic>
    </p:spTree>
    <p:extLst>
      <p:ext uri="{BB962C8B-B14F-4D97-AF65-F5344CB8AC3E}">
        <p14:creationId xmlns:p14="http://schemas.microsoft.com/office/powerpoint/2010/main" val="1845899912"/>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BGP Table Size Predictions</a:t>
            </a:r>
          </a:p>
        </p:txBody>
      </p:sp>
      <p:sp>
        <p:nvSpPr>
          <p:cNvPr id="3" name="Content Placeholder 2"/>
          <p:cNvSpPr>
            <a:spLocks noGrp="1"/>
          </p:cNvSpPr>
          <p:nvPr>
            <p:ph idx="1"/>
          </p:nvPr>
        </p:nvSpPr>
        <p:spPr>
          <a:xfrm>
            <a:off x="121960" y="1719673"/>
            <a:ext cx="7020780" cy="3423827"/>
          </a:xfrm>
        </p:spPr>
        <p:txBody>
          <a:bodyPr>
            <a:normAutofit/>
          </a:bodyPr>
          <a:lstStyle/>
          <a:p>
            <a:pPr marL="0" indent="0">
              <a:spcBef>
                <a:spcPts val="450"/>
              </a:spcBef>
              <a:buNone/>
            </a:pPr>
            <a:r>
              <a:rPr lang="en-US" sz="1400" dirty="0"/>
              <a:t>Jan</a:t>
            </a:r>
            <a:r>
              <a:rPr lang="en-US" sz="1400" i="1" dirty="0"/>
              <a:t> 2018	      45,000	</a:t>
            </a:r>
          </a:p>
          <a:p>
            <a:pPr marL="0" indent="0">
              <a:spcBef>
                <a:spcPts val="450"/>
              </a:spcBef>
              <a:buNone/>
            </a:pPr>
            <a:r>
              <a:rPr lang="en-US" sz="1400" i="1" dirty="0"/>
              <a:t>       2019	      62,000	</a:t>
            </a:r>
          </a:p>
          <a:p>
            <a:pPr marL="0" indent="0">
              <a:spcBef>
                <a:spcPts val="450"/>
              </a:spcBef>
              <a:buNone/>
            </a:pPr>
            <a:r>
              <a:rPr lang="en-US" sz="1400" i="1" dirty="0"/>
              <a:t>       2020	      79,000	</a:t>
            </a:r>
          </a:p>
          <a:p>
            <a:pPr marL="0" indent="0">
              <a:spcBef>
                <a:spcPts val="450"/>
              </a:spcBef>
              <a:buNone/>
            </a:pPr>
            <a:r>
              <a:rPr lang="en-US" sz="1400" i="1" dirty="0">
                <a:solidFill>
                  <a:schemeClr val="tx1">
                    <a:lumMod val="50000"/>
                    <a:lumOff val="50000"/>
                  </a:schemeClr>
                </a:solidFill>
              </a:rPr>
              <a:t>       </a:t>
            </a:r>
            <a:r>
              <a:rPr lang="en-US" sz="1400" i="1" dirty="0">
                <a:solidFill>
                  <a:schemeClr val="tx1"/>
                </a:solidFill>
              </a:rPr>
              <a:t>2021	     104,000</a:t>
            </a:r>
          </a:p>
          <a:p>
            <a:pPr marL="0" indent="0">
              <a:spcBef>
                <a:spcPts val="450"/>
              </a:spcBef>
              <a:buNone/>
            </a:pPr>
            <a:r>
              <a:rPr lang="en-US" sz="1400" i="1" dirty="0">
                <a:solidFill>
                  <a:schemeClr val="bg1">
                    <a:lumMod val="50000"/>
                  </a:schemeClr>
                </a:solidFill>
              </a:rPr>
              <a:t>       </a:t>
            </a:r>
            <a:r>
              <a:rPr lang="en-US" sz="1400" i="1" dirty="0">
                <a:solidFill>
                  <a:schemeClr val="tx1"/>
                </a:solidFill>
              </a:rPr>
              <a:t>2022	     147,000	   152,000</a:t>
            </a:r>
          </a:p>
          <a:p>
            <a:pPr marL="0" indent="0">
              <a:spcBef>
                <a:spcPts val="450"/>
              </a:spcBef>
              <a:buNone/>
            </a:pPr>
            <a:r>
              <a:rPr lang="en-US" sz="1400" i="1" dirty="0">
                <a:solidFill>
                  <a:schemeClr val="bg1">
                    <a:lumMod val="50000"/>
                  </a:schemeClr>
                </a:solidFill>
              </a:rPr>
              <a:t>       2023         185,000	   214,000</a:t>
            </a:r>
          </a:p>
          <a:p>
            <a:pPr marL="0" indent="0">
              <a:spcBef>
                <a:spcPts val="450"/>
              </a:spcBef>
              <a:buNone/>
            </a:pPr>
            <a:r>
              <a:rPr lang="en-US" sz="1400" i="1" dirty="0">
                <a:solidFill>
                  <a:schemeClr val="bg1">
                    <a:lumMod val="50000"/>
                  </a:schemeClr>
                </a:solidFill>
              </a:rPr>
              <a:t>       2024	     233,000	   302,000</a:t>
            </a:r>
          </a:p>
          <a:p>
            <a:pPr marL="0" indent="0">
              <a:spcBef>
                <a:spcPts val="450"/>
              </a:spcBef>
              <a:buNone/>
            </a:pPr>
            <a:r>
              <a:rPr lang="en-US" sz="1400" i="1" dirty="0">
                <a:solidFill>
                  <a:schemeClr val="bg1">
                    <a:lumMod val="50000"/>
                  </a:schemeClr>
                </a:solidFill>
              </a:rPr>
              <a:t>       2025        261,000	   426,000</a:t>
            </a:r>
          </a:p>
          <a:p>
            <a:pPr marL="0" indent="0">
              <a:spcBef>
                <a:spcPts val="450"/>
              </a:spcBef>
              <a:buNone/>
            </a:pPr>
            <a:r>
              <a:rPr lang="en-US" sz="1400" i="1" dirty="0">
                <a:solidFill>
                  <a:schemeClr val="bg1">
                    <a:lumMod val="50000"/>
                  </a:schemeClr>
                </a:solidFill>
              </a:rPr>
              <a:t>       2026        299,000	   601,000</a:t>
            </a:r>
          </a:p>
          <a:p>
            <a:pPr marL="0" indent="0">
              <a:spcBef>
                <a:spcPts val="450"/>
              </a:spcBef>
              <a:buNone/>
            </a:pPr>
            <a:r>
              <a:rPr lang="en-US" sz="1400" i="1" dirty="0">
                <a:solidFill>
                  <a:schemeClr val="bg1">
                    <a:lumMod val="50000"/>
                  </a:schemeClr>
                </a:solidFill>
              </a:rPr>
              <a:t>       2027        366,000    847,000</a:t>
            </a:r>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945F02E0-C3B4-9246-9FA2-E2641D76802F}"/>
              </a:ext>
            </a:extLst>
          </p:cNvPr>
          <p:cNvSpPr txBox="1"/>
          <p:nvPr/>
        </p:nvSpPr>
        <p:spPr>
          <a:xfrm>
            <a:off x="1177275" y="1381119"/>
            <a:ext cx="2342308" cy="338554"/>
          </a:xfrm>
          <a:prstGeom prst="rect">
            <a:avLst/>
          </a:prstGeom>
          <a:noFill/>
        </p:spPr>
        <p:txBody>
          <a:bodyPr wrap="none" rtlCol="0">
            <a:spAutoFit/>
          </a:bodyPr>
          <a:lstStyle/>
          <a:p>
            <a:r>
              <a:rPr lang="en-AU" sz="1600" dirty="0">
                <a:solidFill>
                  <a:schemeClr val="bg1">
                    <a:lumMod val="65000"/>
                  </a:schemeClr>
                </a:solidFill>
              </a:rPr>
              <a:t>Linear </a:t>
            </a:r>
            <a:r>
              <a:rPr lang="en-AU" sz="1600" dirty="0"/>
              <a:t>    </a:t>
            </a:r>
            <a:r>
              <a:rPr lang="en-AU" sz="1600" dirty="0">
                <a:solidFill>
                  <a:schemeClr val="bg1">
                    <a:lumMod val="65000"/>
                  </a:schemeClr>
                </a:solidFill>
              </a:rPr>
              <a:t>Exponential</a:t>
            </a:r>
            <a:r>
              <a:rPr lang="en-AU" sz="1600" dirty="0"/>
              <a:t>    </a:t>
            </a:r>
          </a:p>
        </p:txBody>
      </p:sp>
      <p:sp>
        <p:nvSpPr>
          <p:cNvPr id="5" name="TextBox 4">
            <a:extLst>
              <a:ext uri="{FF2B5EF4-FFF2-40B4-BE49-F238E27FC236}">
                <a16:creationId xmlns:a16="http://schemas.microsoft.com/office/drawing/2014/main" id="{4A64AD64-C140-344B-8BA1-C36C297F800F}"/>
              </a:ext>
            </a:extLst>
          </p:cNvPr>
          <p:cNvSpPr txBox="1"/>
          <p:nvPr/>
        </p:nvSpPr>
        <p:spPr>
          <a:xfrm>
            <a:off x="1177275" y="4902236"/>
            <a:ext cx="467531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050" b="0" i="1" u="none" strike="noStrike" cap="none" spc="0" normalizeH="0" baseline="0" dirty="0">
                <a:ln>
                  <a:noFill/>
                </a:ln>
                <a:solidFill>
                  <a:srgbClr val="000000"/>
                </a:solidFill>
                <a:effectLst/>
                <a:uFillTx/>
                <a:latin typeface="Arial"/>
                <a:ea typeface="Arial"/>
                <a:cs typeface="Arial"/>
                <a:sym typeface="Arial"/>
              </a:rPr>
              <a:t>Note that the IPv6 tables are 128bits wide – i.e. 4x the size of the IPv4 tables!</a:t>
            </a:r>
          </a:p>
        </p:txBody>
      </p:sp>
      <p:pic>
        <p:nvPicPr>
          <p:cNvPr id="8" name="Picture 7">
            <a:extLst>
              <a:ext uri="{FF2B5EF4-FFF2-40B4-BE49-F238E27FC236}">
                <a16:creationId xmlns:a16="http://schemas.microsoft.com/office/drawing/2014/main" id="{4BEC886D-A6DB-7242-A6FF-2DB179B76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933" y="1381119"/>
            <a:ext cx="5207685" cy="3092063"/>
          </a:xfrm>
          <a:prstGeom prst="rect">
            <a:avLst/>
          </a:prstGeom>
        </p:spPr>
      </p:pic>
      <p:sp>
        <p:nvSpPr>
          <p:cNvPr id="7" name="Freeform 6">
            <a:extLst>
              <a:ext uri="{FF2B5EF4-FFF2-40B4-BE49-F238E27FC236}">
                <a16:creationId xmlns:a16="http://schemas.microsoft.com/office/drawing/2014/main" id="{79DA1EBE-8051-B84F-B858-4952283A97FC}"/>
              </a:ext>
            </a:extLst>
          </p:cNvPr>
          <p:cNvSpPr/>
          <p:nvPr/>
        </p:nvSpPr>
        <p:spPr>
          <a:xfrm>
            <a:off x="8273403" y="1526414"/>
            <a:ext cx="588617" cy="386518"/>
          </a:xfrm>
          <a:custGeom>
            <a:avLst/>
            <a:gdLst>
              <a:gd name="connsiteX0" fmla="*/ 0 w 588617"/>
              <a:gd name="connsiteY0" fmla="*/ 291513 h 386518"/>
              <a:gd name="connsiteX1" fmla="*/ 438036 w 588617"/>
              <a:gd name="connsiteY1" fmla="*/ 373645 h 386518"/>
              <a:gd name="connsiteX2" fmla="*/ 580398 w 588617"/>
              <a:gd name="connsiteY2" fmla="*/ 50593 h 386518"/>
              <a:gd name="connsiteX3" fmla="*/ 229969 w 588617"/>
              <a:gd name="connsiteY3" fmla="*/ 17740 h 386518"/>
              <a:gd name="connsiteX4" fmla="*/ 104034 w 588617"/>
              <a:gd name="connsiteY4" fmla="*/ 220332 h 386518"/>
              <a:gd name="connsiteX5" fmla="*/ 153313 w 588617"/>
              <a:gd name="connsiteY5" fmla="*/ 242234 h 38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17" h="386518">
                <a:moveTo>
                  <a:pt x="0" y="291513"/>
                </a:moveTo>
                <a:cubicBezTo>
                  <a:pt x="170651" y="352655"/>
                  <a:pt x="341303" y="413798"/>
                  <a:pt x="438036" y="373645"/>
                </a:cubicBezTo>
                <a:cubicBezTo>
                  <a:pt x="534769" y="333492"/>
                  <a:pt x="615076" y="109910"/>
                  <a:pt x="580398" y="50593"/>
                </a:cubicBezTo>
                <a:cubicBezTo>
                  <a:pt x="545720" y="-8724"/>
                  <a:pt x="309363" y="-10550"/>
                  <a:pt x="229969" y="17740"/>
                </a:cubicBezTo>
                <a:cubicBezTo>
                  <a:pt x="150575" y="46030"/>
                  <a:pt x="116810" y="182916"/>
                  <a:pt x="104034" y="220332"/>
                </a:cubicBezTo>
                <a:cubicBezTo>
                  <a:pt x="91258" y="257748"/>
                  <a:pt x="122285" y="249991"/>
                  <a:pt x="153313" y="242234"/>
                </a:cubicBezTo>
              </a:path>
            </a:pathLst>
          </a:custGeom>
          <a:noFill/>
          <a:ln w="2540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1568998528"/>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Table Growth</a:t>
            </a:r>
          </a:p>
        </p:txBody>
      </p:sp>
      <p:sp>
        <p:nvSpPr>
          <p:cNvPr id="3" name="Content Placeholder 2"/>
          <p:cNvSpPr>
            <a:spLocks noGrp="1"/>
          </p:cNvSpPr>
          <p:nvPr>
            <p:ph idx="1"/>
          </p:nvPr>
        </p:nvSpPr>
        <p:spPr>
          <a:xfrm>
            <a:off x="971600" y="1063229"/>
            <a:ext cx="7200800" cy="3423827"/>
          </a:xfrm>
        </p:spPr>
        <p:txBody>
          <a:bodyPr>
            <a:normAutofit/>
          </a:bodyPr>
          <a:lstStyle/>
          <a:p>
            <a:pPr marL="0" indent="0">
              <a:spcAft>
                <a:spcPts val="600"/>
              </a:spcAft>
              <a:buNone/>
            </a:pPr>
            <a:r>
              <a:rPr lang="en-US" sz="1800" b="1" dirty="0"/>
              <a:t>The absolute size of the IPv6 routing table is growing much faster than the IPv4 table</a:t>
            </a:r>
          </a:p>
          <a:p>
            <a:pPr marL="320039" lvl="1" indent="0">
              <a:spcAft>
                <a:spcPts val="600"/>
              </a:spcAft>
              <a:buNone/>
            </a:pPr>
            <a:r>
              <a:rPr lang="en-US" sz="1800" dirty="0"/>
              <a:t>These two tables will require the same storage/lookup size in around 2 years time, given that each IPv6 entry is 4 times the bit size of an IPv4 entry</a:t>
            </a:r>
          </a:p>
          <a:p>
            <a:pPr marL="0" indent="0">
              <a:spcAft>
                <a:spcPts val="600"/>
              </a:spcAft>
              <a:buNone/>
            </a:pPr>
            <a:r>
              <a:rPr lang="en-US" sz="1900" b="1" dirty="0"/>
              <a:t>The good news …</a:t>
            </a:r>
          </a:p>
          <a:p>
            <a:pPr marL="320039" lvl="1" indent="0">
              <a:spcAft>
                <a:spcPts val="600"/>
              </a:spcAft>
              <a:buNone/>
            </a:pPr>
            <a:r>
              <a:rPr lang="en-US" sz="1900" dirty="0"/>
              <a:t>As long as we are prepared to live within the technical constraints of the current routing paradigm, the Internet’s use of BGP will continue to be viable for some time yet</a:t>
            </a:r>
          </a:p>
          <a:p>
            <a:pPr marL="266693" lvl="1" indent="0">
              <a:spcAft>
                <a:spcPts val="600"/>
              </a:spcAft>
              <a:buNone/>
            </a:pPr>
            <a:endParaRPr lang="en-US" sz="1600" dirty="0"/>
          </a:p>
          <a:p>
            <a:pPr marL="0" indent="0">
              <a:spcAft>
                <a:spcPts val="600"/>
              </a:spcAft>
              <a:buNone/>
            </a:pPr>
            <a:endParaRPr lang="en-US" sz="1800" dirty="0"/>
          </a:p>
          <a:p>
            <a:pPr>
              <a:spcAft>
                <a:spcPts val="600"/>
              </a:spcAft>
            </a:pPr>
            <a:endParaRPr lang="en-US" sz="1800" dirty="0"/>
          </a:p>
        </p:txBody>
      </p:sp>
    </p:spTree>
    <p:extLst>
      <p:ext uri="{BB962C8B-B14F-4D97-AF65-F5344CB8AC3E}">
        <p14:creationId xmlns:p14="http://schemas.microsoft.com/office/powerpoint/2010/main" val="205679352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Updates</a:t>
            </a:r>
          </a:p>
        </p:txBody>
      </p:sp>
      <p:sp>
        <p:nvSpPr>
          <p:cNvPr id="3" name="Content Placeholder 2"/>
          <p:cNvSpPr>
            <a:spLocks noGrp="1"/>
          </p:cNvSpPr>
          <p:nvPr>
            <p:ph idx="1"/>
          </p:nvPr>
        </p:nvSpPr>
        <p:spPr/>
        <p:txBody>
          <a:bodyPr/>
          <a:lstStyle/>
          <a:p>
            <a:r>
              <a:rPr lang="en-US" dirty="0"/>
              <a:t>What about the rate of updates in BGP?</a:t>
            </a:r>
          </a:p>
          <a:p>
            <a:pPr marL="0" indent="0">
              <a:buNone/>
            </a:pPr>
            <a:endParaRPr lang="en-US" dirty="0"/>
          </a:p>
        </p:txBody>
      </p:sp>
    </p:spTree>
    <p:extLst>
      <p:ext uri="{BB962C8B-B14F-4D97-AF65-F5344CB8AC3E}">
        <p14:creationId xmlns:p14="http://schemas.microsoft.com/office/powerpoint/2010/main" val="2314075818"/>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282413-8471-A24C-ABBF-215277C5C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39" y="779982"/>
            <a:ext cx="7200801" cy="4320481"/>
          </a:xfrm>
          <a:prstGeom prst="rect">
            <a:avLst/>
          </a:prstGeom>
        </p:spPr>
      </p:pic>
      <p:sp>
        <p:nvSpPr>
          <p:cNvPr id="2" name="Title 1"/>
          <p:cNvSpPr>
            <a:spLocks noGrp="1"/>
          </p:cNvSpPr>
          <p:nvPr>
            <p:ph type="title"/>
          </p:nvPr>
        </p:nvSpPr>
        <p:spPr>
          <a:xfrm>
            <a:off x="1115617" y="43037"/>
            <a:ext cx="7200800" cy="857250"/>
          </a:xfrm>
        </p:spPr>
        <p:txBody>
          <a:bodyPr>
            <a:normAutofit/>
          </a:bodyPr>
          <a:lstStyle/>
          <a:p>
            <a:r>
              <a:rPr lang="en-US" sz="2800" dirty="0">
                <a:solidFill>
                  <a:schemeClr val="accent6">
                    <a:lumMod val="50000"/>
                  </a:schemeClr>
                </a:solidFill>
                <a:latin typeface="Powderfinger Type"/>
                <a:cs typeface="Powderfinger Type"/>
              </a:rPr>
              <a:t>IPv4 BGP Updates</a:t>
            </a:r>
          </a:p>
        </p:txBody>
      </p:sp>
    </p:spTree>
    <p:extLst>
      <p:ext uri="{BB962C8B-B14F-4D97-AF65-F5344CB8AC3E}">
        <p14:creationId xmlns:p14="http://schemas.microsoft.com/office/powerpoint/2010/main" val="1163460580"/>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74591"/>
            <a:ext cx="7118548" cy="857250"/>
          </a:xfrm>
        </p:spPr>
        <p:txBody>
          <a:bodyPr>
            <a:noAutofit/>
          </a:bodyPr>
          <a:lstStyle/>
          <a:p>
            <a:r>
              <a:rPr lang="en-US" sz="2800" dirty="0">
                <a:solidFill>
                  <a:schemeClr val="accent6">
                    <a:lumMod val="50000"/>
                  </a:schemeClr>
                </a:solidFill>
                <a:latin typeface="Powderfinger Type"/>
                <a:cs typeface="Powderfinger Type"/>
              </a:rPr>
              <a:t>IPv4 BGP Convergence Performance</a:t>
            </a:r>
          </a:p>
        </p:txBody>
      </p:sp>
      <p:pic>
        <p:nvPicPr>
          <p:cNvPr id="5" name="Picture 4">
            <a:extLst>
              <a:ext uri="{FF2B5EF4-FFF2-40B4-BE49-F238E27FC236}">
                <a16:creationId xmlns:a16="http://schemas.microsoft.com/office/drawing/2014/main" id="{70CEF280-3144-D94E-A66B-3996FAFF3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082" y="750901"/>
            <a:ext cx="7029450" cy="4217670"/>
          </a:xfrm>
          <a:prstGeom prst="rect">
            <a:avLst/>
          </a:prstGeom>
        </p:spPr>
      </p:pic>
      <p:sp>
        <p:nvSpPr>
          <p:cNvPr id="4" name="Freeform 3">
            <a:extLst>
              <a:ext uri="{FF2B5EF4-FFF2-40B4-BE49-F238E27FC236}">
                <a16:creationId xmlns:a16="http://schemas.microsoft.com/office/drawing/2014/main" id="{F22A3DF9-7051-1D40-91DF-686F2816CE93}"/>
              </a:ext>
            </a:extLst>
          </p:cNvPr>
          <p:cNvSpPr/>
          <p:nvPr/>
        </p:nvSpPr>
        <p:spPr>
          <a:xfrm>
            <a:off x="7261152" y="3415803"/>
            <a:ext cx="614262" cy="548422"/>
          </a:xfrm>
          <a:custGeom>
            <a:avLst/>
            <a:gdLst>
              <a:gd name="connsiteX0" fmla="*/ 497559 w 614262"/>
              <a:gd name="connsiteY0" fmla="*/ 548422 h 548422"/>
              <a:gd name="connsiteX1" fmla="*/ 607068 w 614262"/>
              <a:gd name="connsiteY1" fmla="*/ 159665 h 548422"/>
              <a:gd name="connsiteX2" fmla="*/ 316870 w 614262"/>
              <a:gd name="connsiteY2" fmla="*/ 877 h 548422"/>
              <a:gd name="connsiteX3" fmla="*/ 4769 w 614262"/>
              <a:gd name="connsiteY3" fmla="*/ 219895 h 548422"/>
              <a:gd name="connsiteX4" fmla="*/ 141655 w 614262"/>
              <a:gd name="connsiteY4" fmla="*/ 493668 h 548422"/>
              <a:gd name="connsiteX5" fmla="*/ 327820 w 614262"/>
              <a:gd name="connsiteY5" fmla="*/ 531996 h 5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62" h="548422">
                <a:moveTo>
                  <a:pt x="497559" y="548422"/>
                </a:moveTo>
                <a:cubicBezTo>
                  <a:pt x="567371" y="399672"/>
                  <a:pt x="637183" y="250922"/>
                  <a:pt x="607068" y="159665"/>
                </a:cubicBezTo>
                <a:cubicBezTo>
                  <a:pt x="576953" y="68408"/>
                  <a:pt x="417253" y="-9161"/>
                  <a:pt x="316870" y="877"/>
                </a:cubicBezTo>
                <a:cubicBezTo>
                  <a:pt x="216487" y="10915"/>
                  <a:pt x="33971" y="137763"/>
                  <a:pt x="4769" y="219895"/>
                </a:cubicBezTo>
                <a:cubicBezTo>
                  <a:pt x="-24433" y="302027"/>
                  <a:pt x="87813" y="441651"/>
                  <a:pt x="141655" y="493668"/>
                </a:cubicBezTo>
                <a:cubicBezTo>
                  <a:pt x="195497" y="545685"/>
                  <a:pt x="261658" y="538840"/>
                  <a:pt x="327820" y="531996"/>
                </a:cubicBezTo>
              </a:path>
            </a:pathLst>
          </a:custGeom>
          <a:noFill/>
          <a:ln w="1905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986849929"/>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Updates in IPv4 BGP</a:t>
            </a:r>
          </a:p>
        </p:txBody>
      </p:sp>
      <p:sp>
        <p:nvSpPr>
          <p:cNvPr id="3" name="Content Placeholder 2"/>
          <p:cNvSpPr>
            <a:spLocks noGrp="1"/>
          </p:cNvSpPr>
          <p:nvPr>
            <p:ph idx="1"/>
          </p:nvPr>
        </p:nvSpPr>
        <p:spPr>
          <a:xfrm>
            <a:off x="1043608" y="1200152"/>
            <a:ext cx="6120680" cy="3423827"/>
          </a:xfrm>
        </p:spPr>
        <p:txBody>
          <a:bodyPr>
            <a:noAutofit/>
          </a:bodyPr>
          <a:lstStyle/>
          <a:p>
            <a:pPr marL="0" indent="0">
              <a:buNone/>
            </a:pPr>
            <a:r>
              <a:rPr lang="en-US" sz="2000" b="1" dirty="0"/>
              <a:t>The IPv4 inter-domain routing system is still highly stable …</a:t>
            </a:r>
          </a:p>
          <a:p>
            <a:r>
              <a:rPr lang="en-US" sz="1600" dirty="0"/>
              <a:t>The number of updates per instability event and the time to converge to a stable forwarding state has been relatively constant for many years  - it rose in 2019 - 2020 and has declined again in 2021</a:t>
            </a:r>
          </a:p>
          <a:p>
            <a:r>
              <a:rPr lang="en-US" sz="1600" dirty="0"/>
              <a:t>20% of prefixes generate 80% of all updates. Less than 5% of all origin networks are linked to 80% of all updates. Instability is concentrated in a small number of highly unstable cases. </a:t>
            </a:r>
            <a:endParaRPr lang="en-US" sz="1200" dirty="0"/>
          </a:p>
        </p:txBody>
      </p:sp>
    </p:spTree>
    <p:extLst>
      <p:ext uri="{BB962C8B-B14F-4D97-AF65-F5344CB8AC3E}">
        <p14:creationId xmlns:p14="http://schemas.microsoft.com/office/powerpoint/2010/main" val="2511754664"/>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1ACCED-871F-6248-9B8E-CE60A9D44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68" y="649124"/>
            <a:ext cx="7490626" cy="4494376"/>
          </a:xfrm>
          <a:prstGeom prst="rect">
            <a:avLst/>
          </a:prstGeom>
        </p:spPr>
      </p:pic>
      <p:sp>
        <p:nvSpPr>
          <p:cNvPr id="2" name="Title 1"/>
          <p:cNvSpPr>
            <a:spLocks noGrp="1"/>
          </p:cNvSpPr>
          <p:nvPr>
            <p:ph type="title"/>
          </p:nvPr>
        </p:nvSpPr>
        <p:spPr>
          <a:xfrm>
            <a:off x="587881" y="5402"/>
            <a:ext cx="8136904" cy="857250"/>
          </a:xfrm>
        </p:spPr>
        <p:txBody>
          <a:bodyPr>
            <a:noAutofit/>
          </a:bodyPr>
          <a:lstStyle/>
          <a:p>
            <a:r>
              <a:rPr lang="en-US" sz="2800" dirty="0">
                <a:solidFill>
                  <a:schemeClr val="accent6">
                    <a:lumMod val="50000"/>
                  </a:schemeClr>
                </a:solidFill>
                <a:latin typeface="Powderfinger Type"/>
                <a:cs typeface="Powderfinger Type"/>
              </a:rPr>
              <a:t>V6 BGP Updates</a:t>
            </a:r>
          </a:p>
        </p:txBody>
      </p:sp>
    </p:spTree>
    <p:extLst>
      <p:ext uri="{BB962C8B-B14F-4D97-AF65-F5344CB8AC3E}">
        <p14:creationId xmlns:p14="http://schemas.microsoft.com/office/powerpoint/2010/main" val="4056434686"/>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FA11-D57F-7340-B9D9-DC7920FB36E0}"/>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Unstable Prefixes</a:t>
            </a:r>
            <a:endParaRPr lang="en-AU" sz="2800" dirty="0"/>
          </a:p>
        </p:txBody>
      </p:sp>
      <p:pic>
        <p:nvPicPr>
          <p:cNvPr id="5" name="Picture 4">
            <a:extLst>
              <a:ext uri="{FF2B5EF4-FFF2-40B4-BE49-F238E27FC236}">
                <a16:creationId xmlns:a16="http://schemas.microsoft.com/office/drawing/2014/main" id="{130AA5BD-542E-5048-8F6F-5A698790F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0" y="854268"/>
            <a:ext cx="7148720" cy="4289232"/>
          </a:xfrm>
          <a:prstGeom prst="rect">
            <a:avLst/>
          </a:prstGeom>
        </p:spPr>
      </p:pic>
    </p:spTree>
    <p:extLst>
      <p:ext uri="{BB962C8B-B14F-4D97-AF65-F5344CB8AC3E}">
        <p14:creationId xmlns:p14="http://schemas.microsoft.com/office/powerpoint/2010/main" val="1976367322"/>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9" y="14331"/>
            <a:ext cx="7488832" cy="857250"/>
          </a:xfrm>
        </p:spPr>
        <p:txBody>
          <a:bodyPr>
            <a:normAutofit/>
          </a:bodyPr>
          <a:lstStyle/>
          <a:p>
            <a:r>
              <a:rPr lang="en-US" sz="2800" dirty="0">
                <a:solidFill>
                  <a:schemeClr val="accent6">
                    <a:lumMod val="50000"/>
                  </a:schemeClr>
                </a:solidFill>
                <a:latin typeface="Powderfinger Type"/>
                <a:cs typeface="Powderfinger Type"/>
              </a:rPr>
              <a:t>V6 Convergence Performance</a:t>
            </a:r>
          </a:p>
        </p:txBody>
      </p:sp>
      <p:pic>
        <p:nvPicPr>
          <p:cNvPr id="6" name="Picture 5">
            <a:extLst>
              <a:ext uri="{FF2B5EF4-FFF2-40B4-BE49-F238E27FC236}">
                <a16:creationId xmlns:a16="http://schemas.microsoft.com/office/drawing/2014/main" id="{B6688580-00A9-074C-9855-7D67ACCAE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0" y="756420"/>
            <a:ext cx="7204379" cy="4322627"/>
          </a:xfrm>
          <a:prstGeom prst="rect">
            <a:avLst/>
          </a:prstGeom>
        </p:spPr>
      </p:pic>
      <p:sp>
        <p:nvSpPr>
          <p:cNvPr id="4" name="Freeform 3">
            <a:extLst>
              <a:ext uri="{FF2B5EF4-FFF2-40B4-BE49-F238E27FC236}">
                <a16:creationId xmlns:a16="http://schemas.microsoft.com/office/drawing/2014/main" id="{CC614033-3136-FB4D-9863-E0FAB5AF759B}"/>
              </a:ext>
            </a:extLst>
          </p:cNvPr>
          <p:cNvSpPr/>
          <p:nvPr/>
        </p:nvSpPr>
        <p:spPr>
          <a:xfrm>
            <a:off x="7600630" y="4341154"/>
            <a:ext cx="614262" cy="548422"/>
          </a:xfrm>
          <a:custGeom>
            <a:avLst/>
            <a:gdLst>
              <a:gd name="connsiteX0" fmla="*/ 497559 w 614262"/>
              <a:gd name="connsiteY0" fmla="*/ 548422 h 548422"/>
              <a:gd name="connsiteX1" fmla="*/ 607068 w 614262"/>
              <a:gd name="connsiteY1" fmla="*/ 159665 h 548422"/>
              <a:gd name="connsiteX2" fmla="*/ 316870 w 614262"/>
              <a:gd name="connsiteY2" fmla="*/ 877 h 548422"/>
              <a:gd name="connsiteX3" fmla="*/ 4769 w 614262"/>
              <a:gd name="connsiteY3" fmla="*/ 219895 h 548422"/>
              <a:gd name="connsiteX4" fmla="*/ 141655 w 614262"/>
              <a:gd name="connsiteY4" fmla="*/ 493668 h 548422"/>
              <a:gd name="connsiteX5" fmla="*/ 327820 w 614262"/>
              <a:gd name="connsiteY5" fmla="*/ 531996 h 5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62" h="548422">
                <a:moveTo>
                  <a:pt x="497559" y="548422"/>
                </a:moveTo>
                <a:cubicBezTo>
                  <a:pt x="567371" y="399672"/>
                  <a:pt x="637183" y="250922"/>
                  <a:pt x="607068" y="159665"/>
                </a:cubicBezTo>
                <a:cubicBezTo>
                  <a:pt x="576953" y="68408"/>
                  <a:pt x="417253" y="-9161"/>
                  <a:pt x="316870" y="877"/>
                </a:cubicBezTo>
                <a:cubicBezTo>
                  <a:pt x="216487" y="10915"/>
                  <a:pt x="33971" y="137763"/>
                  <a:pt x="4769" y="219895"/>
                </a:cubicBezTo>
                <a:cubicBezTo>
                  <a:pt x="-24433" y="302027"/>
                  <a:pt x="87813" y="441651"/>
                  <a:pt x="141655" y="493668"/>
                </a:cubicBezTo>
                <a:cubicBezTo>
                  <a:pt x="195497" y="545685"/>
                  <a:pt x="261658" y="538840"/>
                  <a:pt x="327820" y="531996"/>
                </a:cubicBezTo>
              </a:path>
            </a:pathLst>
          </a:custGeom>
          <a:noFill/>
          <a:ln w="1905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18515992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What happened in 2021 in V4?</a:t>
            </a:r>
          </a:p>
        </p:txBody>
      </p:sp>
      <p:sp>
        <p:nvSpPr>
          <p:cNvPr id="3" name="Content Placeholder 2"/>
          <p:cNvSpPr>
            <a:spLocks noGrp="1"/>
          </p:cNvSpPr>
          <p:nvPr>
            <p:ph idx="1"/>
          </p:nvPr>
        </p:nvSpPr>
        <p:spPr>
          <a:xfrm>
            <a:off x="827584" y="1306956"/>
            <a:ext cx="7632848" cy="3423827"/>
          </a:xfrm>
        </p:spPr>
        <p:txBody>
          <a:bodyPr>
            <a:noAutofit/>
          </a:bodyPr>
          <a:lstStyle/>
          <a:p>
            <a:pPr lvl="1">
              <a:spcBef>
                <a:spcPts val="900"/>
              </a:spcBef>
            </a:pPr>
            <a:r>
              <a:rPr lang="en-US" sz="1600" dirty="0"/>
              <a:t>From the look of the routing growth plots, the growth of the size of the IPv4 network </a:t>
            </a:r>
            <a:r>
              <a:rPr lang="en-US" sz="1600" b="1" dirty="0">
                <a:solidFill>
                  <a:srgbClr val="FF0000"/>
                </a:solidFill>
              </a:rPr>
              <a:t>is slowing down</a:t>
            </a:r>
          </a:p>
          <a:p>
            <a:pPr lvl="1">
              <a:spcBef>
                <a:spcPts val="900"/>
              </a:spcBef>
            </a:pPr>
            <a:r>
              <a:rPr lang="en-US" sz="1600" dirty="0"/>
              <a:t>The number of entries in the IPv4 default-free zone reached 906,000 by the end of 2021</a:t>
            </a:r>
          </a:p>
          <a:p>
            <a:pPr lvl="1">
              <a:spcBef>
                <a:spcPts val="900"/>
              </a:spcBef>
            </a:pPr>
            <a:r>
              <a:rPr lang="en-US" sz="1600" dirty="0"/>
              <a:t>The pace of growth of the routing table was slightly lower than the rolling 5-year average, with </a:t>
            </a:r>
            <a:r>
              <a:rPr lang="en-US" sz="1600" b="1" dirty="0">
                <a:solidFill>
                  <a:srgbClr val="FF0000"/>
                </a:solidFill>
              </a:rPr>
              <a:t>40,000 new entries in 2021 </a:t>
            </a:r>
            <a:r>
              <a:rPr lang="en-US" sz="1100" dirty="0">
                <a:solidFill>
                  <a:schemeClr val="tx1"/>
                </a:solidFill>
              </a:rPr>
              <a:t>(was 52,000 in 2020)</a:t>
            </a:r>
            <a:endParaRPr lang="en-US" sz="1100" b="1" dirty="0">
              <a:solidFill>
                <a:srgbClr val="FF0000"/>
              </a:solidFill>
            </a:endParaRPr>
          </a:p>
          <a:p>
            <a:pPr lvl="1">
              <a:spcBef>
                <a:spcPts val="900"/>
              </a:spcBef>
            </a:pPr>
            <a:r>
              <a:rPr lang="en-US" sz="1600" dirty="0"/>
              <a:t>The AS position was slightly lower with </a:t>
            </a:r>
            <a:r>
              <a:rPr lang="en-US" sz="1600" b="1" dirty="0">
                <a:solidFill>
                  <a:srgbClr val="FF0000"/>
                </a:solidFill>
              </a:rPr>
              <a:t>2,400 new AS’s advertised in 2021 </a:t>
            </a:r>
            <a:r>
              <a:rPr lang="en-US" sz="1100" dirty="0">
                <a:solidFill>
                  <a:schemeClr val="tx1"/>
                </a:solidFill>
              </a:rPr>
              <a:t>(was 3,400 in 2020)</a:t>
            </a:r>
            <a:endParaRPr lang="en-US" sz="1100" b="1" dirty="0">
              <a:solidFill>
                <a:srgbClr val="FF0000"/>
              </a:solidFill>
            </a:endParaRPr>
          </a:p>
          <a:p>
            <a:pPr lvl="1">
              <a:spcBef>
                <a:spcPts val="900"/>
              </a:spcBef>
            </a:pPr>
            <a:r>
              <a:rPr lang="en-US" sz="1600" dirty="0"/>
              <a:t>Transit relationships have not changed materially over 2021 for most networks</a:t>
            </a:r>
          </a:p>
          <a:p>
            <a:pPr lvl="1">
              <a:spcBef>
                <a:spcPts val="900"/>
              </a:spcBef>
            </a:pPr>
            <a:r>
              <a:rPr lang="en-US" sz="1600" b="1" dirty="0"/>
              <a:t>The overall growth trends are slowing down in 2021</a:t>
            </a:r>
          </a:p>
        </p:txBody>
      </p:sp>
    </p:spTree>
    <p:extLst>
      <p:ext uri="{BB962C8B-B14F-4D97-AF65-F5344CB8AC3E}">
        <p14:creationId xmlns:p14="http://schemas.microsoft.com/office/powerpoint/2010/main" val="4247907783"/>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Updates in IPv6 BGP</a:t>
            </a:r>
          </a:p>
        </p:txBody>
      </p:sp>
      <p:sp>
        <p:nvSpPr>
          <p:cNvPr id="3" name="Content Placeholder 2"/>
          <p:cNvSpPr>
            <a:spLocks noGrp="1"/>
          </p:cNvSpPr>
          <p:nvPr>
            <p:ph idx="1"/>
          </p:nvPr>
        </p:nvSpPr>
        <p:spPr>
          <a:xfrm>
            <a:off x="200769" y="1200152"/>
            <a:ext cx="4490913" cy="3423827"/>
          </a:xfrm>
        </p:spPr>
        <p:txBody>
          <a:bodyPr>
            <a:noAutofit/>
          </a:bodyPr>
          <a:lstStyle/>
          <a:p>
            <a:pPr marL="0" indent="0">
              <a:buNone/>
            </a:pPr>
            <a:r>
              <a:rPr lang="en-US" sz="2000" b="1" dirty="0"/>
              <a:t>It’s improving …</a:t>
            </a:r>
          </a:p>
          <a:p>
            <a:r>
              <a:rPr lang="en-US" sz="1600" dirty="0"/>
              <a:t>Compared to IPv4, the IPv6 network has exhibited a high level of routing instability, which is unexpected as the old overlay approaches are disappearing and the topology of IPv6 is now converging to the same topology as IPv4. The V6 network was more stable than ever in the last half of 2021</a:t>
            </a:r>
          </a:p>
          <a:p>
            <a:r>
              <a:rPr lang="en-US" sz="1600" dirty="0"/>
              <a:t>Just 2 AS’s generated 70% of the BGP update load in the last 2 weeks of 2021. Instability is still concentrated in a small number of pathological cases.</a:t>
            </a:r>
          </a:p>
          <a:p>
            <a:pPr marL="0" indent="0">
              <a:buNone/>
            </a:pPr>
            <a:endParaRPr lang="en-US" sz="1200" dirty="0"/>
          </a:p>
        </p:txBody>
      </p:sp>
      <p:pic>
        <p:nvPicPr>
          <p:cNvPr id="1026" name="Picture 2">
            <a:extLst>
              <a:ext uri="{FF2B5EF4-FFF2-40B4-BE49-F238E27FC236}">
                <a16:creationId xmlns:a16="http://schemas.microsoft.com/office/drawing/2014/main" id="{3E6B7E97-0512-F54E-B616-820F177D7F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844" r="33066"/>
          <a:stretch/>
        </p:blipFill>
        <p:spPr bwMode="auto">
          <a:xfrm>
            <a:off x="4880552" y="1200152"/>
            <a:ext cx="4263448" cy="311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103249"/>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EC19-4FC8-864D-91C1-31B15B533116}"/>
              </a:ext>
            </a:extLst>
          </p:cNvPr>
          <p:cNvSpPr>
            <a:spLocks noGrp="1"/>
          </p:cNvSpPr>
          <p:nvPr>
            <p:ph type="title"/>
          </p:nvPr>
        </p:nvSpPr>
        <p:spPr/>
        <p:txBody>
          <a:bodyPr/>
          <a:lstStyle/>
          <a:p>
            <a:r>
              <a:rPr lang="en-AU" dirty="0">
                <a:latin typeface="Powderfinger Type" panose="02020709070000000403" pitchFamily="49" charset="77"/>
              </a:rPr>
              <a:t>The Highlights</a:t>
            </a:r>
          </a:p>
        </p:txBody>
      </p:sp>
      <p:sp>
        <p:nvSpPr>
          <p:cNvPr id="3" name="Text Placeholder 2">
            <a:extLst>
              <a:ext uri="{FF2B5EF4-FFF2-40B4-BE49-F238E27FC236}">
                <a16:creationId xmlns:a16="http://schemas.microsoft.com/office/drawing/2014/main" id="{4043EDD3-388B-6B47-A54D-A58F5223F7B8}"/>
              </a:ext>
            </a:extLst>
          </p:cNvPr>
          <p:cNvSpPr>
            <a:spLocks noGrp="1"/>
          </p:cNvSpPr>
          <p:nvPr>
            <p:ph type="body" idx="1"/>
          </p:nvPr>
        </p:nvSpPr>
        <p:spPr/>
        <p:txBody>
          <a:bodyPr/>
          <a:lstStyle/>
          <a:p>
            <a:r>
              <a:rPr lang="en-AU" dirty="0">
                <a:solidFill>
                  <a:schemeClr val="bg1">
                    <a:lumMod val="75000"/>
                  </a:schemeClr>
                </a:solidFill>
              </a:rPr>
              <a:t>IPv4 FIB Summary</a:t>
            </a:r>
          </a:p>
          <a:p>
            <a:r>
              <a:rPr lang="en-AU" dirty="0">
                <a:solidFill>
                  <a:schemeClr val="bg1">
                    <a:lumMod val="75000"/>
                  </a:schemeClr>
                </a:solidFill>
              </a:rPr>
              <a:t>IPv6 FIB Summary</a:t>
            </a:r>
          </a:p>
          <a:p>
            <a:r>
              <a:rPr lang="en-AU" dirty="0">
                <a:solidFill>
                  <a:schemeClr val="bg1">
                    <a:lumMod val="75000"/>
                  </a:schemeClr>
                </a:solidFill>
              </a:rPr>
              <a:t>FIB Projections</a:t>
            </a:r>
          </a:p>
          <a:p>
            <a:r>
              <a:rPr lang="en-AU" dirty="0">
                <a:solidFill>
                  <a:schemeClr val="bg1">
                    <a:lumMod val="75000"/>
                  </a:schemeClr>
                </a:solidFill>
              </a:rPr>
              <a:t>Churn</a:t>
            </a:r>
          </a:p>
          <a:p>
            <a:r>
              <a:rPr lang="en-AU" dirty="0"/>
              <a:t>Conclusions</a:t>
            </a:r>
          </a:p>
        </p:txBody>
      </p:sp>
    </p:spTree>
    <p:extLst>
      <p:ext uri="{BB962C8B-B14F-4D97-AF65-F5344CB8AC3E}">
        <p14:creationId xmlns:p14="http://schemas.microsoft.com/office/powerpoint/2010/main" val="1524720082"/>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Routing Futures</a:t>
            </a:r>
          </a:p>
        </p:txBody>
      </p:sp>
      <p:sp>
        <p:nvSpPr>
          <p:cNvPr id="3" name="Content Placeholder 2"/>
          <p:cNvSpPr>
            <a:spLocks noGrp="1"/>
          </p:cNvSpPr>
          <p:nvPr>
            <p:ph idx="1"/>
          </p:nvPr>
        </p:nvSpPr>
        <p:spPr>
          <a:xfrm>
            <a:off x="1043609" y="1200153"/>
            <a:ext cx="6840760" cy="3423827"/>
          </a:xfrm>
        </p:spPr>
        <p:txBody>
          <a:bodyPr>
            <a:normAutofit/>
          </a:bodyPr>
          <a:lstStyle/>
          <a:p>
            <a:pPr>
              <a:spcBef>
                <a:spcPts val="0"/>
              </a:spcBef>
              <a:defRPr/>
            </a:pPr>
            <a:r>
              <a:rPr lang="en-US" sz="1600" dirty="0"/>
              <a:t>There is still little in the way of scaling pressure from BGP as a routing protocol – the relatively compressed inter-AS topology and stability of the infrastructure links tend to ensure that BGP remains effective in routing the internet. Instability levels are rising, generally driven by a small set of highly unstable “super generators”</a:t>
            </a:r>
          </a:p>
          <a:p>
            <a:pPr>
              <a:spcBef>
                <a:spcPts val="0"/>
              </a:spcBef>
              <a:defRPr/>
            </a:pPr>
            <a:endParaRPr lang="en-US" sz="1600" dirty="0"/>
          </a:p>
          <a:p>
            <a:pPr>
              <a:spcBef>
                <a:spcPts val="0"/>
              </a:spcBef>
              <a:defRPr/>
            </a:pPr>
            <a:r>
              <a:rPr lang="en-US" sz="1600" dirty="0"/>
              <a:t>The issues of FIB size, line speeds and equipment cost of line cards represent a more significant issue for hardware suppliers – we can expect cheaper line cards to to use far smaller LRU cache local FIBs in the high-speed switches and push lesser-used routes to a slower / cheaper lookup path. This approach may also become common in very high-capacity line cards </a:t>
            </a:r>
          </a:p>
        </p:txBody>
      </p:sp>
    </p:spTree>
    <p:extLst>
      <p:ext uri="{BB962C8B-B14F-4D97-AF65-F5344CB8AC3E}">
        <p14:creationId xmlns:p14="http://schemas.microsoft.com/office/powerpoint/2010/main" val="28852323"/>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pPr marL="0" indent="0">
              <a:buNone/>
            </a:pPr>
            <a:r>
              <a:rPr lang="en-AU" sz="1800" b="1" dirty="0"/>
              <a:t>Know your network’s limits</a:t>
            </a:r>
          </a:p>
          <a:p>
            <a:r>
              <a:rPr lang="en-AU" sz="1800" dirty="0"/>
              <a:t>Understand your routing hardware’s line card FIB capacity in the default-free parts of your network</a:t>
            </a:r>
          </a:p>
        </p:txBody>
      </p:sp>
    </p:spTree>
    <p:extLst>
      <p:ext uri="{BB962C8B-B14F-4D97-AF65-F5344CB8AC3E}">
        <p14:creationId xmlns:p14="http://schemas.microsoft.com/office/powerpoint/2010/main" val="4116019301"/>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pPr marL="0" indent="0">
              <a:buNone/>
            </a:pPr>
            <a:r>
              <a:rPr lang="en-AU" sz="1800" b="1" dirty="0">
                <a:solidFill>
                  <a:schemeClr val="bg1">
                    <a:lumMod val="75000"/>
                  </a:schemeClr>
                </a:solidFill>
              </a:rPr>
              <a:t>Know your network’s limits</a:t>
            </a:r>
          </a:p>
          <a:p>
            <a:pPr marL="0" indent="0">
              <a:buNone/>
            </a:pPr>
            <a:r>
              <a:rPr lang="en-AU" sz="1800" b="1" dirty="0"/>
              <a:t>Review your routers’ settings</a:t>
            </a:r>
          </a:p>
          <a:p>
            <a:r>
              <a:rPr lang="en-AU" sz="1800" dirty="0"/>
              <a:t>Review your IPv4 / IPv6 portioning in the FIB tables - a dual-stack eBGP router will need 1M 32-bit IPv4 slots and 233K 128-bit IPv6 slots for a full eBGP routing table in line cards in 2 years time if they are using a full eBGP FIB load (plus internal routes of course). That’s the same memory footprint for IPv4 and IPv6!</a:t>
            </a:r>
          </a:p>
        </p:txBody>
      </p:sp>
    </p:spTree>
    <p:extLst>
      <p:ext uri="{BB962C8B-B14F-4D97-AF65-F5344CB8AC3E}">
        <p14:creationId xmlns:p14="http://schemas.microsoft.com/office/powerpoint/2010/main" val="1696105950"/>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pPr marL="0" indent="0">
              <a:buNone/>
            </a:pPr>
            <a:r>
              <a:rPr lang="en-AU" sz="1800" b="1" dirty="0">
                <a:solidFill>
                  <a:schemeClr val="bg1">
                    <a:lumMod val="75000"/>
                  </a:schemeClr>
                </a:solidFill>
              </a:rPr>
              <a:t>Know your network’s limits</a:t>
            </a:r>
          </a:p>
          <a:p>
            <a:pPr marL="0" indent="0">
              <a:buNone/>
            </a:pPr>
            <a:r>
              <a:rPr lang="en-AU" sz="1800" b="1" dirty="0">
                <a:solidFill>
                  <a:schemeClr val="bg1">
                    <a:lumMod val="75000"/>
                  </a:schemeClr>
                </a:solidFill>
              </a:rPr>
              <a:t>Review your routers’ settings</a:t>
            </a:r>
          </a:p>
          <a:p>
            <a:pPr marL="0" indent="0">
              <a:buNone/>
            </a:pPr>
            <a:r>
              <a:rPr lang="en-AU" sz="1800" b="1" dirty="0"/>
              <a:t>Default routes can be helpful</a:t>
            </a:r>
          </a:p>
          <a:p>
            <a:r>
              <a:rPr lang="en-AU" sz="1800" dirty="0"/>
              <a:t>Judicious use of </a:t>
            </a:r>
            <a:r>
              <a:rPr lang="en-AU" sz="1800" b="1" dirty="0"/>
              <a:t>default</a:t>
            </a:r>
            <a:r>
              <a:rPr lang="en-AU" sz="1800" dirty="0"/>
              <a:t> routes in your internal network  may allow you drop this requirement significantly</a:t>
            </a:r>
          </a:p>
        </p:txBody>
      </p:sp>
    </p:spTree>
    <p:extLst>
      <p:ext uri="{BB962C8B-B14F-4D97-AF65-F5344CB8AC3E}">
        <p14:creationId xmlns:p14="http://schemas.microsoft.com/office/powerpoint/2010/main" val="3046396569"/>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pPr marL="0" indent="0">
              <a:buNone/>
            </a:pPr>
            <a:r>
              <a:rPr lang="en-AU" sz="1800" b="1" dirty="0">
                <a:solidFill>
                  <a:schemeClr val="bg1">
                    <a:lumMod val="75000"/>
                  </a:schemeClr>
                </a:solidFill>
              </a:rPr>
              <a:t>Know your network’s limits</a:t>
            </a:r>
          </a:p>
          <a:p>
            <a:pPr marL="0" indent="0">
              <a:buNone/>
            </a:pPr>
            <a:r>
              <a:rPr lang="en-AU" sz="1800" b="1" dirty="0">
                <a:solidFill>
                  <a:schemeClr val="bg1">
                    <a:lumMod val="75000"/>
                  </a:schemeClr>
                </a:solidFill>
              </a:rPr>
              <a:t>Review your routers’ settings</a:t>
            </a:r>
          </a:p>
          <a:p>
            <a:pPr marL="0" indent="0">
              <a:buNone/>
            </a:pPr>
            <a:r>
              <a:rPr lang="en-AU" sz="1800" b="1" dirty="0">
                <a:solidFill>
                  <a:schemeClr val="bg1">
                    <a:lumMod val="75000"/>
                  </a:schemeClr>
                </a:solidFill>
              </a:rPr>
              <a:t>Default routes can be helpful</a:t>
            </a:r>
          </a:p>
          <a:p>
            <a:pPr marL="0" indent="0">
              <a:buNone/>
            </a:pPr>
            <a:r>
              <a:rPr lang="en-AU" sz="1800" b="1" dirty="0"/>
              <a:t>Time for hot caching in line card FIBs?</a:t>
            </a:r>
          </a:p>
          <a:p>
            <a:r>
              <a:rPr lang="en-AU" sz="1800" dirty="0"/>
              <a:t>Using a hot cache for line card FIB cache would reduce the high-speed TCAM memory requirement significantly without visible performance cost</a:t>
            </a:r>
          </a:p>
        </p:txBody>
      </p:sp>
    </p:spTree>
    <p:extLst>
      <p:ext uri="{BB962C8B-B14F-4D97-AF65-F5344CB8AC3E}">
        <p14:creationId xmlns:p14="http://schemas.microsoft.com/office/powerpoint/2010/main" val="3262346786"/>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pPr marL="0" indent="0">
              <a:buNone/>
            </a:pPr>
            <a:r>
              <a:rPr lang="en-AU" sz="1800" b="1" dirty="0">
                <a:solidFill>
                  <a:schemeClr val="tx1"/>
                </a:solidFill>
              </a:rPr>
              <a:t>Know your network’s limits</a:t>
            </a:r>
          </a:p>
          <a:p>
            <a:pPr marL="0" indent="0">
              <a:buNone/>
            </a:pPr>
            <a:r>
              <a:rPr lang="en-AU" sz="1800" b="1" dirty="0">
                <a:solidFill>
                  <a:schemeClr val="tx1"/>
                </a:solidFill>
              </a:rPr>
              <a:t>Review your routers’ settings</a:t>
            </a:r>
          </a:p>
          <a:p>
            <a:pPr marL="0" indent="0">
              <a:buNone/>
            </a:pPr>
            <a:r>
              <a:rPr lang="en-AU" sz="1800" b="1" dirty="0">
                <a:solidFill>
                  <a:schemeClr val="tx1"/>
                </a:solidFill>
              </a:rPr>
              <a:t>Default routes can be helpful</a:t>
            </a:r>
          </a:p>
          <a:p>
            <a:pPr marL="0" indent="0">
              <a:buNone/>
            </a:pPr>
            <a:r>
              <a:rPr lang="en-AU" sz="1800" b="1" dirty="0"/>
              <a:t>Time for hot caching in line card FIBs?</a:t>
            </a:r>
          </a:p>
        </p:txBody>
      </p:sp>
    </p:spTree>
    <p:extLst>
      <p:ext uri="{BB962C8B-B14F-4D97-AF65-F5344CB8AC3E}">
        <p14:creationId xmlns:p14="http://schemas.microsoft.com/office/powerpoint/2010/main" val="2638254521"/>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EC19-4FC8-864D-91C1-31B15B533116}"/>
              </a:ext>
            </a:extLst>
          </p:cNvPr>
          <p:cNvSpPr>
            <a:spLocks noGrp="1"/>
          </p:cNvSpPr>
          <p:nvPr>
            <p:ph type="title"/>
          </p:nvPr>
        </p:nvSpPr>
        <p:spPr/>
        <p:txBody>
          <a:bodyPr/>
          <a:lstStyle/>
          <a:p>
            <a:r>
              <a:rPr lang="en-AU" dirty="0">
                <a:latin typeface="Powderfinger Type" panose="02020709070000000403" pitchFamily="49" charset="77"/>
              </a:rPr>
              <a:t>The Highlights</a:t>
            </a:r>
          </a:p>
        </p:txBody>
      </p:sp>
      <p:sp>
        <p:nvSpPr>
          <p:cNvPr id="3" name="Text Placeholder 2">
            <a:extLst>
              <a:ext uri="{FF2B5EF4-FFF2-40B4-BE49-F238E27FC236}">
                <a16:creationId xmlns:a16="http://schemas.microsoft.com/office/drawing/2014/main" id="{4043EDD3-388B-6B47-A54D-A58F5223F7B8}"/>
              </a:ext>
            </a:extLst>
          </p:cNvPr>
          <p:cNvSpPr>
            <a:spLocks noGrp="1"/>
          </p:cNvSpPr>
          <p:nvPr>
            <p:ph type="body" idx="1"/>
          </p:nvPr>
        </p:nvSpPr>
        <p:spPr/>
        <p:txBody>
          <a:bodyPr/>
          <a:lstStyle/>
          <a:p>
            <a:r>
              <a:rPr lang="en-AU" dirty="0">
                <a:solidFill>
                  <a:schemeClr val="bg1">
                    <a:lumMod val="75000"/>
                  </a:schemeClr>
                </a:solidFill>
              </a:rPr>
              <a:t>IPv4 FIB Summary</a:t>
            </a:r>
          </a:p>
          <a:p>
            <a:r>
              <a:rPr lang="en-AU" dirty="0"/>
              <a:t>IPv6 FIB Summary</a:t>
            </a:r>
          </a:p>
          <a:p>
            <a:r>
              <a:rPr lang="en-AU" dirty="0">
                <a:solidFill>
                  <a:schemeClr val="bg1">
                    <a:lumMod val="75000"/>
                  </a:schemeClr>
                </a:solidFill>
              </a:rPr>
              <a:t>FIB Projections</a:t>
            </a:r>
          </a:p>
          <a:p>
            <a:r>
              <a:rPr lang="en-AU" dirty="0">
                <a:solidFill>
                  <a:schemeClr val="bg1">
                    <a:lumMod val="75000"/>
                  </a:schemeClr>
                </a:solidFill>
              </a:rPr>
              <a:t>Churn</a:t>
            </a:r>
          </a:p>
          <a:p>
            <a:r>
              <a:rPr lang="en-AU" dirty="0">
                <a:solidFill>
                  <a:schemeClr val="bg1">
                    <a:lumMod val="75000"/>
                  </a:schemeClr>
                </a:solidFill>
              </a:rPr>
              <a:t>Conclusions</a:t>
            </a:r>
          </a:p>
        </p:txBody>
      </p:sp>
    </p:spTree>
    <p:extLst>
      <p:ext uri="{BB962C8B-B14F-4D97-AF65-F5344CB8AC3E}">
        <p14:creationId xmlns:p14="http://schemas.microsoft.com/office/powerpoint/2010/main" val="4973239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C11BB3-A737-1341-AF03-CF179BE28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875" y="897206"/>
            <a:ext cx="7077157" cy="4246294"/>
          </a:xfrm>
          <a:prstGeom prst="rect">
            <a:avLst/>
          </a:prstGeo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The Route-Views View of IPv6</a:t>
            </a:r>
          </a:p>
        </p:txBody>
      </p:sp>
      <p:sp>
        <p:nvSpPr>
          <p:cNvPr id="9" name="TextBox 8"/>
          <p:cNvSpPr txBox="1"/>
          <p:nvPr/>
        </p:nvSpPr>
        <p:spPr>
          <a:xfrm>
            <a:off x="2037603" y="3859207"/>
            <a:ext cx="2231701" cy="300082"/>
          </a:xfrm>
          <a:prstGeom prst="rect">
            <a:avLst/>
          </a:prstGeom>
          <a:noFill/>
        </p:spPr>
        <p:txBody>
          <a:bodyPr wrap="none" rtlCol="0">
            <a:spAutoFit/>
          </a:bodyPr>
          <a:lstStyle/>
          <a:p>
            <a:r>
              <a:rPr lang="en-US" sz="1350" dirty="0">
                <a:latin typeface="AhnbergHand"/>
                <a:cs typeface="AhnbergHand"/>
              </a:rPr>
              <a:t>IANA IPv4 Exhaustion</a:t>
            </a:r>
          </a:p>
        </p:txBody>
      </p:sp>
      <p:sp>
        <p:nvSpPr>
          <p:cNvPr id="6" name="Freeform 5"/>
          <p:cNvSpPr/>
          <p:nvPr/>
        </p:nvSpPr>
        <p:spPr>
          <a:xfrm>
            <a:off x="3545644" y="4159289"/>
            <a:ext cx="598508" cy="544119"/>
          </a:xfrm>
          <a:custGeom>
            <a:avLst/>
            <a:gdLst>
              <a:gd name="connsiteX0" fmla="*/ 0 w 798010"/>
              <a:gd name="connsiteY0" fmla="*/ 0 h 725492"/>
              <a:gd name="connsiteX1" fmla="*/ 302003 w 798010"/>
              <a:gd name="connsiteY1" fmla="*/ 360727 h 725492"/>
              <a:gd name="connsiteX2" fmla="*/ 780176 w 798010"/>
              <a:gd name="connsiteY2" fmla="*/ 679508 h 725492"/>
              <a:gd name="connsiteX3" fmla="*/ 704675 w 798010"/>
              <a:gd name="connsiteY3" fmla="*/ 545285 h 725492"/>
              <a:gd name="connsiteX4" fmla="*/ 788565 w 798010"/>
              <a:gd name="connsiteY4" fmla="*/ 713064 h 725492"/>
              <a:gd name="connsiteX5" fmla="*/ 612396 w 798010"/>
              <a:gd name="connsiteY5" fmla="*/ 713064 h 7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10" h="725492">
                <a:moveTo>
                  <a:pt x="0" y="0"/>
                </a:moveTo>
                <a:cubicBezTo>
                  <a:pt x="85987" y="123738"/>
                  <a:pt x="171974" y="247476"/>
                  <a:pt x="302003" y="360727"/>
                </a:cubicBezTo>
                <a:cubicBezTo>
                  <a:pt x="432032" y="473978"/>
                  <a:pt x="713064" y="648748"/>
                  <a:pt x="780176" y="679508"/>
                </a:cubicBezTo>
                <a:cubicBezTo>
                  <a:pt x="847288" y="710268"/>
                  <a:pt x="703277" y="539692"/>
                  <a:pt x="704675" y="545285"/>
                </a:cubicBezTo>
                <a:cubicBezTo>
                  <a:pt x="706073" y="550878"/>
                  <a:pt x="803945" y="685101"/>
                  <a:pt x="788565" y="713064"/>
                </a:cubicBezTo>
                <a:cubicBezTo>
                  <a:pt x="773185" y="741027"/>
                  <a:pt x="612396" y="713064"/>
                  <a:pt x="612396" y="713064"/>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81002982"/>
      </p:ext>
    </p:extLst>
  </p:cSld>
  <p:clrMapOvr>
    <a:masterClrMapping/>
  </p:clrMapOvr>
  <p:transition spd="med"/>
</p:sld>
</file>

<file path=ppt/theme/theme1.xml><?xml version="1.0" encoding="utf-8"?>
<a:theme xmlns:a="http://schemas.openxmlformats.org/drawingml/2006/main" name="APNIC33PowerPointTemplateFinal">
  <a:themeElements>
    <a:clrScheme name="Custom 1">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31AACE063D241B46B3DC5C07BA8B7" ma:contentTypeVersion="13" ma:contentTypeDescription="Create a new document." ma:contentTypeScope="" ma:versionID="370e165c67351d987c8c416eca486491">
  <xsd:schema xmlns:xsd="http://www.w3.org/2001/XMLSchema" xmlns:xs="http://www.w3.org/2001/XMLSchema" xmlns:p="http://schemas.microsoft.com/office/2006/metadata/properties" xmlns:ns2="3aca21ad-443f-4e74-b301-f32116a9d1a4" xmlns:ns3="52337f47-1ee8-4d8a-8e13-f0ec0e135c4a" targetNamespace="http://schemas.microsoft.com/office/2006/metadata/properties" ma:root="true" ma:fieldsID="38152b62b87d7d078d9211b4e9fa698c" ns2:_="" ns3:_="">
    <xsd:import namespace="3aca21ad-443f-4e74-b301-f32116a9d1a4"/>
    <xsd:import namespace="52337f47-1ee8-4d8a-8e13-f0ec0e135c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a21ad-443f-4e74-b301-f32116a9d1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337f47-1ee8-4d8a-8e13-f0ec0e135c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06D86C-B908-44C6-8E45-DAC549689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a21ad-443f-4e74-b301-f32116a9d1a4"/>
    <ds:schemaRef ds:uri="52337f47-1ee8-4d8a-8e13-f0ec0e135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09C903-04DF-4DEF-96F7-BE17619055B4}">
  <ds:schemaRefs>
    <ds:schemaRef ds:uri="http://schemas.microsoft.com/sharepoint/v3/contenttype/forms"/>
  </ds:schemaRefs>
</ds:datastoreItem>
</file>

<file path=customXml/itemProps3.xml><?xml version="1.0" encoding="utf-8"?>
<ds:datastoreItem xmlns:ds="http://schemas.openxmlformats.org/officeDocument/2006/customXml" ds:itemID="{784C59C0-249B-4B59-934F-27DA25AB108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1129</TotalTime>
  <Words>2757</Words>
  <Application>Microsoft Macintosh PowerPoint</Application>
  <PresentationFormat>On-screen Show (16:9)</PresentationFormat>
  <Paragraphs>326</Paragraphs>
  <Slides>78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AhnbergHand</vt:lpstr>
      <vt:lpstr>Arial</vt:lpstr>
      <vt:lpstr>Calibri</vt:lpstr>
      <vt:lpstr>Helvetica</vt:lpstr>
      <vt:lpstr>Powderfinger Type</vt:lpstr>
      <vt:lpstr>Vadim's Writing</vt:lpstr>
      <vt:lpstr>APNIC33PowerPointTemplateFinal</vt:lpstr>
      <vt:lpstr>BGP in 2021</vt:lpstr>
      <vt:lpstr>The Highlights</vt:lpstr>
      <vt:lpstr>PowerPoint Presentation</vt:lpstr>
      <vt:lpstr>2021 in detail</vt:lpstr>
      <vt:lpstr>2021 in detail</vt:lpstr>
      <vt:lpstr>2021: Assigned vs Recovered</vt:lpstr>
      <vt:lpstr>What happened in 2021 in V4?</vt:lpstr>
      <vt:lpstr>The Highlights</vt:lpstr>
      <vt:lpstr>The Route-Views View of IPv6</vt:lpstr>
      <vt:lpstr>2021 in Detail</vt:lpstr>
      <vt:lpstr>2021 in Detail</vt:lpstr>
      <vt:lpstr>V6 in 2021</vt:lpstr>
      <vt:lpstr>The Highlights</vt:lpstr>
      <vt:lpstr>V4 BGP Table Size Predictions</vt:lpstr>
      <vt:lpstr>V6 BGP Table Size Predictions</vt:lpstr>
      <vt:lpstr>BGP Table Growth</vt:lpstr>
      <vt:lpstr>The Highlights</vt:lpstr>
      <vt:lpstr>IPv4 BGP Updates</vt:lpstr>
      <vt:lpstr>IPv4 BGP Convergence Performance</vt:lpstr>
      <vt:lpstr>Updates in IPv4 BGP</vt:lpstr>
      <vt:lpstr>V6 BGP Updates</vt:lpstr>
      <vt:lpstr>V6 Unstable Prefixes</vt:lpstr>
      <vt:lpstr>V6 Convergence Performance</vt:lpstr>
      <vt:lpstr>Updates in IPv6 BGP</vt:lpstr>
      <vt:lpstr>The Highlights</vt:lpstr>
      <vt:lpstr>Routing Futures</vt:lpstr>
      <vt:lpstr>Some Practical Suggestions</vt:lpstr>
      <vt:lpstr>Some Practical Suggestions</vt:lpstr>
      <vt:lpstr>Some Practical Suggestions</vt:lpstr>
      <vt:lpstr>Some Practical Suggestions</vt:lpstr>
      <vt:lpstr>Some Practical Suggestions</vt:lpstr>
      <vt:lpstr>That’s it!</vt:lpstr>
      <vt:lpstr>The Complete Pack</vt:lpstr>
      <vt:lpstr>PowerPoint Presentation</vt:lpstr>
      <vt:lpstr>2017-2022 in detail</vt:lpstr>
      <vt:lpstr>2021 in detail</vt:lpstr>
      <vt:lpstr>Routing Indicators for IPv4</vt:lpstr>
      <vt:lpstr>Routing Indicators for IPv4</vt:lpstr>
      <vt:lpstr>Routing Indicators for IPv4</vt:lpstr>
      <vt:lpstr>AS Adjacencies (as seen by AS131072)</vt:lpstr>
      <vt:lpstr>What happened in 2021 in V4?</vt:lpstr>
      <vt:lpstr>Post-Exhaustion Routing Growth</vt:lpstr>
      <vt:lpstr>Advertised Address “Age”</vt:lpstr>
      <vt:lpstr>Advertised Address “Age”</vt:lpstr>
      <vt:lpstr>IPv4 Advertised vs Unadvertised</vt:lpstr>
      <vt:lpstr>2010 – 2021: Unadvertised Addresses</vt:lpstr>
      <vt:lpstr>2021: Assigned vs Recovered</vt:lpstr>
      <vt:lpstr>V4 in 2021</vt:lpstr>
      <vt:lpstr>The Route-Views View of IPv6</vt:lpstr>
      <vt:lpstr>2020-2022 in Detail</vt:lpstr>
      <vt:lpstr>Routing Indicators for IPv6</vt:lpstr>
      <vt:lpstr>Routing Indicators for IPv6</vt:lpstr>
      <vt:lpstr>Routing Indicators for IPv6</vt:lpstr>
      <vt:lpstr>AS Adjacencies (vantage point: AS131072)</vt:lpstr>
      <vt:lpstr>V6 in 2021</vt:lpstr>
      <vt:lpstr>What to expect</vt:lpstr>
      <vt:lpstr>BGP Size Projections</vt:lpstr>
      <vt:lpstr>V4 - Daily Growth Rates</vt:lpstr>
      <vt:lpstr>V4 BGP Table Size Predictions</vt:lpstr>
      <vt:lpstr>V6 - Daily Growth Rates</vt:lpstr>
      <vt:lpstr>V6 BGP Table Size Predictions</vt:lpstr>
      <vt:lpstr>BGP Table Growth</vt:lpstr>
      <vt:lpstr>BGP Updates</vt:lpstr>
      <vt:lpstr>IPv4 BGP Updates</vt:lpstr>
      <vt:lpstr>IPv4 BGP Convergence Performance</vt:lpstr>
      <vt:lpstr>Updates in IPv4 BGP</vt:lpstr>
      <vt:lpstr>V6 BGP Updates</vt:lpstr>
      <vt:lpstr>V6 Unstable Prefixes</vt:lpstr>
      <vt:lpstr>V6 Convergence Performance</vt:lpstr>
      <vt:lpstr>Updates in IPv6 BGP</vt:lpstr>
      <vt:lpstr>The Highlights</vt:lpstr>
      <vt:lpstr>Routing Futures</vt:lpstr>
      <vt:lpstr>Some Practical Suggestions</vt:lpstr>
      <vt:lpstr>Some Practical Suggestions</vt:lpstr>
      <vt:lpstr>Some Practical Suggestions</vt:lpstr>
      <vt:lpstr>Some Practical Suggestions</vt:lpstr>
      <vt:lpstr>Some Practical Suggestions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15</cp:revision>
  <dcterms:modified xsi:type="dcterms:W3CDTF">2022-02-28T00:05:42Z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0x0101001C931AACE063D241B46B3DC5C07BA8B7</vt:lpwstr>
  </property>
</Properties>
</file>