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0" r:id="rId10"/>
    <p:sldId id="268" r:id="rId11"/>
    <p:sldId id="269" r:id="rId12"/>
    <p:sldId id="259" r:id="rId13"/>
    <p:sldId id="26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0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7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1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3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4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30E77-FD6B-3241-98FB-85187FD9568D}" type="datetimeFigureOut">
              <a:rPr lang="en-US" smtClean="0"/>
              <a:t>4/02/2014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8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IPv4 / IPv6 Performance </a:t>
            </a:r>
            <a:r>
              <a:rPr lang="en-US" dirty="0" smtClean="0"/>
              <a:t>Measurement Panel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Huston, APNIC</a:t>
            </a:r>
          </a:p>
          <a:p>
            <a:r>
              <a:rPr lang="en-US" dirty="0" smtClean="0"/>
              <a:t>February 2014</a:t>
            </a:r>
          </a:p>
        </p:txBody>
      </p:sp>
    </p:spTree>
    <p:extLst>
      <p:ext uri="{BB962C8B-B14F-4D97-AF65-F5344CB8AC3E}">
        <p14:creationId xmlns:p14="http://schemas.microsoft.com/office/powerpoint/2010/main" val="98467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Measuring the time interval for the completion of the TCP handshake</a:t>
            </a:r>
            <a:endParaRPr lang="en-US" dirty="0" smtClean="0"/>
          </a:p>
        </p:txBody>
      </p:sp>
      <p:sp>
        <p:nvSpPr>
          <p:cNvPr id="5" name="Freeform 4"/>
          <p:cNvSpPr/>
          <p:nvPr/>
        </p:nvSpPr>
        <p:spPr>
          <a:xfrm rot="21017304">
            <a:off x="2157598" y="4552274"/>
            <a:ext cx="602879" cy="604606"/>
          </a:xfrm>
          <a:custGeom>
            <a:avLst/>
            <a:gdLst>
              <a:gd name="connsiteX0" fmla="*/ 602879 w 602879"/>
              <a:gd name="connsiteY0" fmla="*/ 216415 h 604606"/>
              <a:gd name="connsiteX1" fmla="*/ 205526 w 602879"/>
              <a:gd name="connsiteY1" fmla="*/ 13850 h 604606"/>
              <a:gd name="connsiteX2" fmla="*/ 10744 w 602879"/>
              <a:gd name="connsiteY2" fmla="*/ 559218 h 604606"/>
              <a:gd name="connsiteX3" fmla="*/ 517175 w 602879"/>
              <a:gd name="connsiteY3" fmla="*/ 535845 h 60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879" h="604606">
                <a:moveTo>
                  <a:pt x="602879" y="216415"/>
                </a:moveTo>
                <a:cubicBezTo>
                  <a:pt x="453547" y="86565"/>
                  <a:pt x="304215" y="-43284"/>
                  <a:pt x="205526" y="13850"/>
                </a:cubicBezTo>
                <a:cubicBezTo>
                  <a:pt x="106837" y="70984"/>
                  <a:pt x="-41198" y="472219"/>
                  <a:pt x="10744" y="559218"/>
                </a:cubicBezTo>
                <a:cubicBezTo>
                  <a:pt x="62685" y="646217"/>
                  <a:pt x="289930" y="591031"/>
                  <a:pt x="517175" y="53584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12194" y="4292470"/>
            <a:ext cx="413502" cy="729776"/>
          </a:xfrm>
          <a:custGeom>
            <a:avLst/>
            <a:gdLst>
              <a:gd name="connsiteX0" fmla="*/ 379655 w 413502"/>
              <a:gd name="connsiteY0" fmla="*/ 226908 h 729776"/>
              <a:gd name="connsiteX1" fmla="*/ 169291 w 413502"/>
              <a:gd name="connsiteY1" fmla="*/ 970 h 729776"/>
              <a:gd name="connsiteX2" fmla="*/ 5675 w 413502"/>
              <a:gd name="connsiteY2" fmla="*/ 304818 h 729776"/>
              <a:gd name="connsiteX3" fmla="*/ 379655 w 413502"/>
              <a:gd name="connsiteY3" fmla="*/ 476219 h 729776"/>
              <a:gd name="connsiteX4" fmla="*/ 356281 w 413502"/>
              <a:gd name="connsiteY4" fmla="*/ 725530 h 729776"/>
              <a:gd name="connsiteX5" fmla="*/ 29049 w 413502"/>
              <a:gd name="connsiteY5" fmla="*/ 639830 h 72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3502" h="729776">
                <a:moveTo>
                  <a:pt x="379655" y="226908"/>
                </a:moveTo>
                <a:cubicBezTo>
                  <a:pt x="305638" y="107446"/>
                  <a:pt x="231621" y="-12015"/>
                  <a:pt x="169291" y="970"/>
                </a:cubicBezTo>
                <a:cubicBezTo>
                  <a:pt x="106961" y="13955"/>
                  <a:pt x="-29386" y="225610"/>
                  <a:pt x="5675" y="304818"/>
                </a:cubicBezTo>
                <a:cubicBezTo>
                  <a:pt x="40736" y="384026"/>
                  <a:pt x="321221" y="406100"/>
                  <a:pt x="379655" y="476219"/>
                </a:cubicBezTo>
                <a:cubicBezTo>
                  <a:pt x="438089" y="546338"/>
                  <a:pt x="414715" y="698262"/>
                  <a:pt x="356281" y="725530"/>
                </a:cubicBezTo>
                <a:cubicBezTo>
                  <a:pt x="297847" y="752799"/>
                  <a:pt x="29049" y="639830"/>
                  <a:pt x="29049" y="6398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46181" y="4075031"/>
            <a:ext cx="3381499" cy="335274"/>
          </a:xfrm>
          <a:custGeom>
            <a:avLst/>
            <a:gdLst>
              <a:gd name="connsiteX0" fmla="*/ 0 w 3381499"/>
              <a:gd name="connsiteY0" fmla="*/ 304110 h 335274"/>
              <a:gd name="connsiteX1" fmla="*/ 1215434 w 3381499"/>
              <a:gd name="connsiteY1" fmla="*/ 262 h 335274"/>
              <a:gd name="connsiteX2" fmla="*/ 3248949 w 3381499"/>
              <a:gd name="connsiteY2" fmla="*/ 249573 h 335274"/>
              <a:gd name="connsiteX3" fmla="*/ 3155454 w 3381499"/>
              <a:gd name="connsiteY3" fmla="*/ 171663 h 335274"/>
              <a:gd name="connsiteX4" fmla="*/ 3381400 w 3381499"/>
              <a:gd name="connsiteY4" fmla="*/ 265155 h 335274"/>
              <a:gd name="connsiteX5" fmla="*/ 3186619 w 3381499"/>
              <a:gd name="connsiteY5" fmla="*/ 335274 h 3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1499" h="335274">
                <a:moveTo>
                  <a:pt x="0" y="304110"/>
                </a:moveTo>
                <a:cubicBezTo>
                  <a:pt x="336971" y="156730"/>
                  <a:pt x="673943" y="9351"/>
                  <a:pt x="1215434" y="262"/>
                </a:cubicBezTo>
                <a:cubicBezTo>
                  <a:pt x="1756925" y="-8827"/>
                  <a:pt x="2925612" y="221006"/>
                  <a:pt x="3248949" y="249573"/>
                </a:cubicBezTo>
                <a:cubicBezTo>
                  <a:pt x="3572286" y="278140"/>
                  <a:pt x="3133379" y="169066"/>
                  <a:pt x="3155454" y="171663"/>
                </a:cubicBezTo>
                <a:cubicBezTo>
                  <a:pt x="3177529" y="174260"/>
                  <a:pt x="3376206" y="237887"/>
                  <a:pt x="3381400" y="265155"/>
                </a:cubicBezTo>
                <a:cubicBezTo>
                  <a:pt x="3386594" y="292423"/>
                  <a:pt x="3186619" y="335274"/>
                  <a:pt x="3186619" y="335274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4273" y="4511165"/>
            <a:ext cx="3180978" cy="265315"/>
          </a:xfrm>
          <a:custGeom>
            <a:avLst/>
            <a:gdLst>
              <a:gd name="connsiteX0" fmla="*/ 3180978 w 3180978"/>
              <a:gd name="connsiteY0" fmla="*/ 132869 h 265315"/>
              <a:gd name="connsiteX1" fmla="*/ 1833093 w 3180978"/>
              <a:gd name="connsiteY1" fmla="*/ 422 h 265315"/>
              <a:gd name="connsiteX2" fmla="*/ 87854 w 3180978"/>
              <a:gd name="connsiteY2" fmla="*/ 171824 h 265315"/>
              <a:gd name="connsiteX3" fmla="*/ 235887 w 3180978"/>
              <a:gd name="connsiteY3" fmla="*/ 93914 h 265315"/>
              <a:gd name="connsiteX4" fmla="*/ 25524 w 3180978"/>
              <a:gd name="connsiteY4" fmla="*/ 179615 h 265315"/>
              <a:gd name="connsiteX5" fmla="*/ 212514 w 3180978"/>
              <a:gd name="connsiteY5" fmla="*/ 265315 h 26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0978" h="265315">
                <a:moveTo>
                  <a:pt x="3180978" y="132869"/>
                </a:moveTo>
                <a:cubicBezTo>
                  <a:pt x="2764796" y="63399"/>
                  <a:pt x="2348614" y="-6070"/>
                  <a:pt x="1833093" y="422"/>
                </a:cubicBezTo>
                <a:cubicBezTo>
                  <a:pt x="1317572" y="6914"/>
                  <a:pt x="354055" y="156242"/>
                  <a:pt x="87854" y="171824"/>
                </a:cubicBezTo>
                <a:cubicBezTo>
                  <a:pt x="-178347" y="187406"/>
                  <a:pt x="246275" y="92616"/>
                  <a:pt x="235887" y="93914"/>
                </a:cubicBezTo>
                <a:cubicBezTo>
                  <a:pt x="225499" y="95212"/>
                  <a:pt x="29419" y="151048"/>
                  <a:pt x="25524" y="179615"/>
                </a:cubicBezTo>
                <a:cubicBezTo>
                  <a:pt x="21628" y="208182"/>
                  <a:pt x="212514" y="265315"/>
                  <a:pt x="212514" y="265315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33293" y="3591636"/>
            <a:ext cx="72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31" y="4186684"/>
            <a:ext cx="140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SYN+ACK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9322" y="4997200"/>
            <a:ext cx="78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020579" y="4828193"/>
            <a:ext cx="3122371" cy="221754"/>
          </a:xfrm>
          <a:custGeom>
            <a:avLst/>
            <a:gdLst>
              <a:gd name="connsiteX0" fmla="*/ 3064 w 3122371"/>
              <a:gd name="connsiteY0" fmla="*/ 70558 h 221754"/>
              <a:gd name="connsiteX1" fmla="*/ 164325 w 3122371"/>
              <a:gd name="connsiteY1" fmla="*/ 10080 h 221754"/>
              <a:gd name="connsiteX2" fmla="*/ 1061339 w 3122371"/>
              <a:gd name="connsiteY2" fmla="*/ 110877 h 221754"/>
              <a:gd name="connsiteX3" fmla="*/ 2421978 w 3122371"/>
              <a:gd name="connsiteY3" fmla="*/ 141117 h 221754"/>
              <a:gd name="connsiteX4" fmla="*/ 3107337 w 3122371"/>
              <a:gd name="connsiteY4" fmla="*/ 60479 h 221754"/>
              <a:gd name="connsiteX5" fmla="*/ 2825131 w 3122371"/>
              <a:gd name="connsiteY5" fmla="*/ 0 h 221754"/>
              <a:gd name="connsiteX6" fmla="*/ 3117416 w 3122371"/>
              <a:gd name="connsiteY6" fmla="*/ 60479 h 221754"/>
              <a:gd name="connsiteX7" fmla="*/ 3016628 w 3122371"/>
              <a:gd name="connsiteY7" fmla="*/ 221754 h 221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2371" h="221754">
                <a:moveTo>
                  <a:pt x="3064" y="70558"/>
                </a:moveTo>
                <a:cubicBezTo>
                  <a:pt x="-4495" y="36959"/>
                  <a:pt x="-12054" y="3360"/>
                  <a:pt x="164325" y="10080"/>
                </a:cubicBezTo>
                <a:cubicBezTo>
                  <a:pt x="340704" y="16800"/>
                  <a:pt x="685064" y="89038"/>
                  <a:pt x="1061339" y="110877"/>
                </a:cubicBezTo>
                <a:cubicBezTo>
                  <a:pt x="1437614" y="132716"/>
                  <a:pt x="2080978" y="149517"/>
                  <a:pt x="2421978" y="141117"/>
                </a:cubicBezTo>
                <a:cubicBezTo>
                  <a:pt x="2762978" y="132717"/>
                  <a:pt x="3040145" y="83999"/>
                  <a:pt x="3107337" y="60479"/>
                </a:cubicBezTo>
                <a:cubicBezTo>
                  <a:pt x="3174529" y="36959"/>
                  <a:pt x="2823451" y="0"/>
                  <a:pt x="2825131" y="0"/>
                </a:cubicBezTo>
                <a:cubicBezTo>
                  <a:pt x="2826811" y="0"/>
                  <a:pt x="3085500" y="23520"/>
                  <a:pt x="3117416" y="60479"/>
                </a:cubicBezTo>
                <a:cubicBezTo>
                  <a:pt x="3149332" y="97438"/>
                  <a:pt x="3016628" y="221754"/>
                  <a:pt x="3016628" y="221754"/>
                </a:cubicBezTo>
              </a:path>
            </a:pathLst>
          </a:cu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258941" y="4326089"/>
            <a:ext cx="129904" cy="565195"/>
          </a:xfrm>
          <a:custGeom>
            <a:avLst/>
            <a:gdLst>
              <a:gd name="connsiteX0" fmla="*/ 20157 w 129904"/>
              <a:gd name="connsiteY0" fmla="*/ 8197 h 565195"/>
              <a:gd name="connsiteX1" fmla="*/ 110867 w 129904"/>
              <a:gd name="connsiteY1" fmla="*/ 18277 h 565195"/>
              <a:gd name="connsiteX2" fmla="*/ 120945 w 129904"/>
              <a:gd name="connsiteY2" fmla="*/ 169473 h 565195"/>
              <a:gd name="connsiteX3" fmla="*/ 120945 w 129904"/>
              <a:gd name="connsiteY3" fmla="*/ 381147 h 565195"/>
              <a:gd name="connsiteX4" fmla="*/ 120945 w 129904"/>
              <a:gd name="connsiteY4" fmla="*/ 552503 h 565195"/>
              <a:gd name="connsiteX5" fmla="*/ 0 w 129904"/>
              <a:gd name="connsiteY5" fmla="*/ 552503 h 56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904" h="565195">
                <a:moveTo>
                  <a:pt x="20157" y="8197"/>
                </a:moveTo>
                <a:cubicBezTo>
                  <a:pt x="57113" y="-203"/>
                  <a:pt x="94069" y="-8602"/>
                  <a:pt x="110867" y="18277"/>
                </a:cubicBezTo>
                <a:cubicBezTo>
                  <a:pt x="127665" y="45156"/>
                  <a:pt x="119265" y="108995"/>
                  <a:pt x="120945" y="169473"/>
                </a:cubicBezTo>
                <a:cubicBezTo>
                  <a:pt x="122625" y="229951"/>
                  <a:pt x="120945" y="381147"/>
                  <a:pt x="120945" y="381147"/>
                </a:cubicBezTo>
                <a:cubicBezTo>
                  <a:pt x="120945" y="444985"/>
                  <a:pt x="141103" y="523944"/>
                  <a:pt x="120945" y="552503"/>
                </a:cubicBezTo>
                <a:cubicBezTo>
                  <a:pt x="100788" y="581062"/>
                  <a:pt x="0" y="552503"/>
                  <a:pt x="0" y="552503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42950" y="586640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RTT Interval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981158" y="4969310"/>
            <a:ext cx="2199571" cy="1461530"/>
          </a:xfrm>
          <a:custGeom>
            <a:avLst/>
            <a:gdLst>
              <a:gd name="connsiteX0" fmla="*/ 680935 w 2199571"/>
              <a:gd name="connsiteY0" fmla="*/ 866857 h 1461530"/>
              <a:gd name="connsiteX1" fmla="*/ 176995 w 2199571"/>
              <a:gd name="connsiteY1" fmla="*/ 866857 h 1461530"/>
              <a:gd name="connsiteX2" fmla="*/ 116522 w 2199571"/>
              <a:gd name="connsiteY2" fmla="*/ 1350684 h 1461530"/>
              <a:gd name="connsiteX3" fmla="*/ 1678737 w 2199571"/>
              <a:gd name="connsiteY3" fmla="*/ 1451481 h 1461530"/>
              <a:gd name="connsiteX4" fmla="*/ 2192757 w 2199571"/>
              <a:gd name="connsiteY4" fmla="*/ 1179329 h 1461530"/>
              <a:gd name="connsiteX5" fmla="*/ 1386452 w 2199571"/>
              <a:gd name="connsiteY5" fmla="*/ 876937 h 1461530"/>
              <a:gd name="connsiteX6" fmla="*/ 731329 w 2199571"/>
              <a:gd name="connsiteY6" fmla="*/ 755980 h 1461530"/>
              <a:gd name="connsiteX7" fmla="*/ 620462 w 2199571"/>
              <a:gd name="connsiteY7" fmla="*/ 635023 h 1461530"/>
              <a:gd name="connsiteX8" fmla="*/ 529753 w 2199571"/>
              <a:gd name="connsiteY8" fmla="*/ 151196 h 1461530"/>
              <a:gd name="connsiteX9" fmla="*/ 408807 w 2199571"/>
              <a:gd name="connsiteY9" fmla="*/ 0 h 146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9571" h="1461530">
                <a:moveTo>
                  <a:pt x="680935" y="866857"/>
                </a:moveTo>
                <a:cubicBezTo>
                  <a:pt x="475999" y="826538"/>
                  <a:pt x="271064" y="786219"/>
                  <a:pt x="176995" y="866857"/>
                </a:cubicBezTo>
                <a:cubicBezTo>
                  <a:pt x="82926" y="947495"/>
                  <a:pt x="-133768" y="1253247"/>
                  <a:pt x="116522" y="1350684"/>
                </a:cubicBezTo>
                <a:cubicBezTo>
                  <a:pt x="366812" y="1448121"/>
                  <a:pt x="1332698" y="1480040"/>
                  <a:pt x="1678737" y="1451481"/>
                </a:cubicBezTo>
                <a:cubicBezTo>
                  <a:pt x="2024776" y="1422922"/>
                  <a:pt x="2241471" y="1275086"/>
                  <a:pt x="2192757" y="1179329"/>
                </a:cubicBezTo>
                <a:cubicBezTo>
                  <a:pt x="2144043" y="1083572"/>
                  <a:pt x="1630023" y="947495"/>
                  <a:pt x="1386452" y="876937"/>
                </a:cubicBezTo>
                <a:cubicBezTo>
                  <a:pt x="1142881" y="806379"/>
                  <a:pt x="858994" y="796299"/>
                  <a:pt x="731329" y="755980"/>
                </a:cubicBezTo>
                <a:cubicBezTo>
                  <a:pt x="603664" y="715661"/>
                  <a:pt x="654058" y="735820"/>
                  <a:pt x="620462" y="635023"/>
                </a:cubicBezTo>
                <a:cubicBezTo>
                  <a:pt x="586866" y="534226"/>
                  <a:pt x="565029" y="257033"/>
                  <a:pt x="529753" y="151196"/>
                </a:cubicBezTo>
                <a:cubicBezTo>
                  <a:pt x="494477" y="45359"/>
                  <a:pt x="408807" y="0"/>
                  <a:pt x="408807" y="0"/>
                </a:cubicBezTo>
              </a:path>
            </a:pathLst>
          </a:cu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9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Take the TCP handshake and measure the elapsed time at the server between the initial SYN and the following ACK packet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this time value is an indicator of the </a:t>
            </a:r>
            <a:r>
              <a:rPr lang="en-US" dirty="0" smtClean="0"/>
              <a:t>RTT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Take the measurements where we have web log evidence that the IPv4 and IPv6 addresses correspond to a single experiment, and generate a ratio of the two RTT values</a:t>
            </a:r>
          </a:p>
        </p:txBody>
      </p:sp>
    </p:spTree>
    <p:extLst>
      <p:ext uri="{BB962C8B-B14F-4D97-AF65-F5344CB8AC3E}">
        <p14:creationId xmlns:p14="http://schemas.microsoft.com/office/powerpoint/2010/main" val="60799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Figure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38" y="1230279"/>
            <a:ext cx="7518399" cy="5278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4469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IPv6 is faster than IPv4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9901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IPv4 is faster than IPv6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96935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280272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29389" y="4427997"/>
            <a:ext cx="1057163" cy="64633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July 2012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0683" y="3393733"/>
            <a:ext cx="194934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RTT measurements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907879" y="5999046"/>
            <a:ext cx="7182021" cy="4249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0543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4012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114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19524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8208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74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329184" y="5999046"/>
            <a:ext cx="261610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=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2479" y="6270707"/>
            <a:ext cx="77715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RTT Ratio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2976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igure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82" y="1230279"/>
            <a:ext cx="7518400" cy="5278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4469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IPv6 is faster than IPv4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9901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IPv4 is faster than IPv6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96935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280272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29389" y="4427997"/>
            <a:ext cx="1057163" cy="64633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July 2012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4645" y="4427997"/>
            <a:ext cx="1675158" cy="646331"/>
          </a:xfrm>
          <a:prstGeom prst="rect">
            <a:avLst/>
          </a:prstGeom>
          <a:solidFill>
            <a:srgbClr val="FFFFFF"/>
          </a:solidFill>
          <a:ln>
            <a:solidFill>
              <a:srgbClr val="00FF5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51"/>
                </a:solidFill>
              </a:rPr>
              <a:t>Now:</a:t>
            </a:r>
          </a:p>
          <a:p>
            <a:r>
              <a:rPr lang="en-US" dirty="0" smtClean="0">
                <a:solidFill>
                  <a:srgbClr val="00FF51"/>
                </a:solidFill>
              </a:rPr>
              <a:t>December 2013</a:t>
            </a:r>
            <a:endParaRPr lang="en-US" dirty="0">
              <a:solidFill>
                <a:srgbClr val="00FF5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0683" y="3393733"/>
            <a:ext cx="194934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RTT measurements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907879" y="5999046"/>
            <a:ext cx="7182021" cy="4249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0543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4012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114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19524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8208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74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329184" y="5999046"/>
            <a:ext cx="261610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=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2479" y="6270707"/>
            <a:ext cx="77715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RTT Ratio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0551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slight change in the RTT distributions over the past 12 months favoring IPv6 being slightly faster than IPv4</a:t>
            </a:r>
          </a:p>
          <a:p>
            <a:pPr lvl="1"/>
            <a:r>
              <a:rPr lang="en-US" dirty="0" smtClean="0"/>
              <a:t>This could be due to different network paths between IPv4 and IPv6</a:t>
            </a:r>
          </a:p>
          <a:p>
            <a:pPr lvl="1"/>
            <a:r>
              <a:rPr lang="en-US" dirty="0" smtClean="0"/>
              <a:t>Or less deployment of port 80 trapping middleware in IPv6 as compared to IPv4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879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use Google Ads to deliver test scripts to a very broad cross-section of Internet Users</a:t>
            </a:r>
          </a:p>
          <a:p>
            <a:pPr lvl="1"/>
            <a:r>
              <a:rPr lang="en-US" dirty="0" smtClean="0"/>
              <a:t>We use a script that requests dual-stack end clients to fetch unique V6 and a V4 URLs from our servers</a:t>
            </a:r>
          </a:p>
          <a:p>
            <a:pPr marL="914400" lvl="2" indent="0">
              <a:buNone/>
            </a:pPr>
            <a:r>
              <a:rPr lang="en-US" dirty="0" smtClean="0"/>
              <a:t>(servers located in the US, Germany and Australia)</a:t>
            </a:r>
          </a:p>
          <a:p>
            <a:pPr lvl="1"/>
            <a:r>
              <a:rPr lang="en-US" dirty="0" smtClean="0"/>
              <a:t>We have some 300,000 - 400,000 ads delivered per day</a:t>
            </a:r>
          </a:p>
          <a:p>
            <a:pPr lvl="1"/>
            <a:r>
              <a:rPr lang="en-US" dirty="0" smtClean="0"/>
              <a:t>We packet dump all activity on the server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3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Looking at the TCP handshake, what proportion of IPv6 clients send us a SYN, but no following ACK?</a:t>
            </a:r>
          </a:p>
        </p:txBody>
      </p:sp>
      <p:sp>
        <p:nvSpPr>
          <p:cNvPr id="5" name="Freeform 4"/>
          <p:cNvSpPr/>
          <p:nvPr/>
        </p:nvSpPr>
        <p:spPr>
          <a:xfrm rot="21017304">
            <a:off x="2157598" y="4552274"/>
            <a:ext cx="602879" cy="604606"/>
          </a:xfrm>
          <a:custGeom>
            <a:avLst/>
            <a:gdLst>
              <a:gd name="connsiteX0" fmla="*/ 602879 w 602879"/>
              <a:gd name="connsiteY0" fmla="*/ 216415 h 604606"/>
              <a:gd name="connsiteX1" fmla="*/ 205526 w 602879"/>
              <a:gd name="connsiteY1" fmla="*/ 13850 h 604606"/>
              <a:gd name="connsiteX2" fmla="*/ 10744 w 602879"/>
              <a:gd name="connsiteY2" fmla="*/ 559218 h 604606"/>
              <a:gd name="connsiteX3" fmla="*/ 517175 w 602879"/>
              <a:gd name="connsiteY3" fmla="*/ 535845 h 60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879" h="604606">
                <a:moveTo>
                  <a:pt x="602879" y="216415"/>
                </a:moveTo>
                <a:cubicBezTo>
                  <a:pt x="453547" y="86565"/>
                  <a:pt x="304215" y="-43284"/>
                  <a:pt x="205526" y="13850"/>
                </a:cubicBezTo>
                <a:cubicBezTo>
                  <a:pt x="106837" y="70984"/>
                  <a:pt x="-41198" y="472219"/>
                  <a:pt x="10744" y="559218"/>
                </a:cubicBezTo>
                <a:cubicBezTo>
                  <a:pt x="62685" y="646217"/>
                  <a:pt x="289930" y="591031"/>
                  <a:pt x="517175" y="53584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440061" y="4292470"/>
            <a:ext cx="413502" cy="729776"/>
          </a:xfrm>
          <a:custGeom>
            <a:avLst/>
            <a:gdLst>
              <a:gd name="connsiteX0" fmla="*/ 379655 w 413502"/>
              <a:gd name="connsiteY0" fmla="*/ 226908 h 729776"/>
              <a:gd name="connsiteX1" fmla="*/ 169291 w 413502"/>
              <a:gd name="connsiteY1" fmla="*/ 970 h 729776"/>
              <a:gd name="connsiteX2" fmla="*/ 5675 w 413502"/>
              <a:gd name="connsiteY2" fmla="*/ 304818 h 729776"/>
              <a:gd name="connsiteX3" fmla="*/ 379655 w 413502"/>
              <a:gd name="connsiteY3" fmla="*/ 476219 h 729776"/>
              <a:gd name="connsiteX4" fmla="*/ 356281 w 413502"/>
              <a:gd name="connsiteY4" fmla="*/ 725530 h 729776"/>
              <a:gd name="connsiteX5" fmla="*/ 29049 w 413502"/>
              <a:gd name="connsiteY5" fmla="*/ 639830 h 72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3502" h="729776">
                <a:moveTo>
                  <a:pt x="379655" y="226908"/>
                </a:moveTo>
                <a:cubicBezTo>
                  <a:pt x="305638" y="107446"/>
                  <a:pt x="231621" y="-12015"/>
                  <a:pt x="169291" y="970"/>
                </a:cubicBezTo>
                <a:cubicBezTo>
                  <a:pt x="106961" y="13955"/>
                  <a:pt x="-29386" y="225610"/>
                  <a:pt x="5675" y="304818"/>
                </a:cubicBezTo>
                <a:cubicBezTo>
                  <a:pt x="40736" y="384026"/>
                  <a:pt x="321221" y="406100"/>
                  <a:pt x="379655" y="476219"/>
                </a:cubicBezTo>
                <a:cubicBezTo>
                  <a:pt x="438089" y="546338"/>
                  <a:pt x="414715" y="698262"/>
                  <a:pt x="356281" y="725530"/>
                </a:cubicBezTo>
                <a:cubicBezTo>
                  <a:pt x="297847" y="752799"/>
                  <a:pt x="29049" y="639830"/>
                  <a:pt x="29049" y="6398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46181" y="4075031"/>
            <a:ext cx="3381499" cy="335274"/>
          </a:xfrm>
          <a:custGeom>
            <a:avLst/>
            <a:gdLst>
              <a:gd name="connsiteX0" fmla="*/ 0 w 3381499"/>
              <a:gd name="connsiteY0" fmla="*/ 304110 h 335274"/>
              <a:gd name="connsiteX1" fmla="*/ 1215434 w 3381499"/>
              <a:gd name="connsiteY1" fmla="*/ 262 h 335274"/>
              <a:gd name="connsiteX2" fmla="*/ 3248949 w 3381499"/>
              <a:gd name="connsiteY2" fmla="*/ 249573 h 335274"/>
              <a:gd name="connsiteX3" fmla="*/ 3155454 w 3381499"/>
              <a:gd name="connsiteY3" fmla="*/ 171663 h 335274"/>
              <a:gd name="connsiteX4" fmla="*/ 3381400 w 3381499"/>
              <a:gd name="connsiteY4" fmla="*/ 265155 h 335274"/>
              <a:gd name="connsiteX5" fmla="*/ 3186619 w 3381499"/>
              <a:gd name="connsiteY5" fmla="*/ 335274 h 3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1499" h="335274">
                <a:moveTo>
                  <a:pt x="0" y="304110"/>
                </a:moveTo>
                <a:cubicBezTo>
                  <a:pt x="336971" y="156730"/>
                  <a:pt x="673943" y="9351"/>
                  <a:pt x="1215434" y="262"/>
                </a:cubicBezTo>
                <a:cubicBezTo>
                  <a:pt x="1756925" y="-8827"/>
                  <a:pt x="2925612" y="221006"/>
                  <a:pt x="3248949" y="249573"/>
                </a:cubicBezTo>
                <a:cubicBezTo>
                  <a:pt x="3572286" y="278140"/>
                  <a:pt x="3133379" y="169066"/>
                  <a:pt x="3155454" y="171663"/>
                </a:cubicBezTo>
                <a:cubicBezTo>
                  <a:pt x="3177529" y="174260"/>
                  <a:pt x="3376206" y="237887"/>
                  <a:pt x="3381400" y="265155"/>
                </a:cubicBezTo>
                <a:cubicBezTo>
                  <a:pt x="3386594" y="292423"/>
                  <a:pt x="3186619" y="335274"/>
                  <a:pt x="3186619" y="335274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4273" y="4511165"/>
            <a:ext cx="3180978" cy="265315"/>
          </a:xfrm>
          <a:custGeom>
            <a:avLst/>
            <a:gdLst>
              <a:gd name="connsiteX0" fmla="*/ 3180978 w 3180978"/>
              <a:gd name="connsiteY0" fmla="*/ 132869 h 265315"/>
              <a:gd name="connsiteX1" fmla="*/ 1833093 w 3180978"/>
              <a:gd name="connsiteY1" fmla="*/ 422 h 265315"/>
              <a:gd name="connsiteX2" fmla="*/ 87854 w 3180978"/>
              <a:gd name="connsiteY2" fmla="*/ 171824 h 265315"/>
              <a:gd name="connsiteX3" fmla="*/ 235887 w 3180978"/>
              <a:gd name="connsiteY3" fmla="*/ 93914 h 265315"/>
              <a:gd name="connsiteX4" fmla="*/ 25524 w 3180978"/>
              <a:gd name="connsiteY4" fmla="*/ 179615 h 265315"/>
              <a:gd name="connsiteX5" fmla="*/ 212514 w 3180978"/>
              <a:gd name="connsiteY5" fmla="*/ 265315 h 26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0978" h="265315">
                <a:moveTo>
                  <a:pt x="3180978" y="132869"/>
                </a:moveTo>
                <a:cubicBezTo>
                  <a:pt x="2764796" y="63399"/>
                  <a:pt x="2348614" y="-6070"/>
                  <a:pt x="1833093" y="422"/>
                </a:cubicBezTo>
                <a:cubicBezTo>
                  <a:pt x="1317572" y="6914"/>
                  <a:pt x="354055" y="156242"/>
                  <a:pt x="87854" y="171824"/>
                </a:cubicBezTo>
                <a:cubicBezTo>
                  <a:pt x="-178347" y="187406"/>
                  <a:pt x="246275" y="92616"/>
                  <a:pt x="235887" y="93914"/>
                </a:cubicBezTo>
                <a:cubicBezTo>
                  <a:pt x="225499" y="95212"/>
                  <a:pt x="29419" y="151048"/>
                  <a:pt x="25524" y="179615"/>
                </a:cubicBezTo>
                <a:cubicBezTo>
                  <a:pt x="21628" y="208182"/>
                  <a:pt x="212514" y="265315"/>
                  <a:pt x="212514" y="265315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259117" y="4913334"/>
            <a:ext cx="1729656" cy="96875"/>
          </a:xfrm>
          <a:custGeom>
            <a:avLst/>
            <a:gdLst>
              <a:gd name="connsiteX0" fmla="*/ 0 w 1729656"/>
              <a:gd name="connsiteY0" fmla="*/ 96875 h 96875"/>
              <a:gd name="connsiteX1" fmla="*/ 934949 w 1729656"/>
              <a:gd name="connsiteY1" fmla="*/ 3384 h 96875"/>
              <a:gd name="connsiteX2" fmla="*/ 1729656 w 1729656"/>
              <a:gd name="connsiteY2" fmla="*/ 18966 h 96875"/>
              <a:gd name="connsiteX3" fmla="*/ 1729656 w 1729656"/>
              <a:gd name="connsiteY3" fmla="*/ 18966 h 9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656" h="96875">
                <a:moveTo>
                  <a:pt x="0" y="96875"/>
                </a:moveTo>
                <a:cubicBezTo>
                  <a:pt x="323336" y="56622"/>
                  <a:pt x="646673" y="16369"/>
                  <a:pt x="934949" y="3384"/>
                </a:cubicBezTo>
                <a:cubicBezTo>
                  <a:pt x="1223225" y="-9601"/>
                  <a:pt x="1729656" y="18966"/>
                  <a:pt x="1729656" y="18966"/>
                </a:cubicBezTo>
                <a:lnTo>
                  <a:pt x="1729656" y="1896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80982" y="4807644"/>
            <a:ext cx="345241" cy="374222"/>
          </a:xfrm>
          <a:custGeom>
            <a:avLst/>
            <a:gdLst>
              <a:gd name="connsiteX0" fmla="*/ 0 w 345241"/>
              <a:gd name="connsiteY0" fmla="*/ 0 h 374222"/>
              <a:gd name="connsiteX1" fmla="*/ 296067 w 345241"/>
              <a:gd name="connsiteY1" fmla="*/ 342803 h 374222"/>
              <a:gd name="connsiteX2" fmla="*/ 303858 w 345241"/>
              <a:gd name="connsiteY2" fmla="*/ 342803 h 374222"/>
              <a:gd name="connsiteX3" fmla="*/ 171407 w 345241"/>
              <a:gd name="connsiteY3" fmla="*/ 202565 h 374222"/>
              <a:gd name="connsiteX4" fmla="*/ 342815 w 345241"/>
              <a:gd name="connsiteY4" fmla="*/ 38955 h 374222"/>
              <a:gd name="connsiteX5" fmla="*/ 15582 w 345241"/>
              <a:gd name="connsiteY5" fmla="*/ 311639 h 374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241" h="374222">
                <a:moveTo>
                  <a:pt x="0" y="0"/>
                </a:moveTo>
                <a:lnTo>
                  <a:pt x="296067" y="342803"/>
                </a:lnTo>
                <a:cubicBezTo>
                  <a:pt x="346710" y="399937"/>
                  <a:pt x="324635" y="366176"/>
                  <a:pt x="303858" y="342803"/>
                </a:cubicBezTo>
                <a:cubicBezTo>
                  <a:pt x="283081" y="319430"/>
                  <a:pt x="164914" y="253206"/>
                  <a:pt x="171407" y="202565"/>
                </a:cubicBezTo>
                <a:cubicBezTo>
                  <a:pt x="177900" y="151924"/>
                  <a:pt x="368786" y="20776"/>
                  <a:pt x="342815" y="38955"/>
                </a:cubicBezTo>
                <a:cubicBezTo>
                  <a:pt x="316844" y="57134"/>
                  <a:pt x="15582" y="311639"/>
                  <a:pt x="15582" y="311639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33293" y="3591636"/>
            <a:ext cx="72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31" y="4186684"/>
            <a:ext cx="140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SYN+ACK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9322" y="4997200"/>
            <a:ext cx="78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ACK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38584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117"/>
            <a:ext cx="8229600" cy="1143000"/>
          </a:xfrm>
        </p:spPr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pic>
        <p:nvPicPr>
          <p:cNvPr id="4" name="Content Placeholder 3" descr="Figure3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9" b="-716"/>
          <a:stretch/>
        </p:blipFill>
        <p:spPr>
          <a:xfrm>
            <a:off x="457200" y="879940"/>
            <a:ext cx="8229600" cy="5843227"/>
          </a:xfrm>
        </p:spPr>
      </p:pic>
    </p:spTree>
    <p:extLst>
      <p:ext uri="{BB962C8B-B14F-4D97-AF65-F5344CB8AC3E}">
        <p14:creationId xmlns:p14="http://schemas.microsoft.com/office/powerpoint/2010/main" val="7589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IPv4 failure rate: 0.1% - 0.3%</a:t>
            </a:r>
          </a:p>
          <a:p>
            <a:pPr marL="0" indent="0">
              <a:buNone/>
            </a:pPr>
            <a:r>
              <a:rPr lang="en-US" dirty="0" smtClean="0"/>
              <a:t>IPv6 failure rate: 1.2 – 2.1%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appears to indicate that a visible proportion of IPv6-capable end user devices are located behind firewall/filter setups that deny incoming IPv6 packets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2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3" y="274638"/>
            <a:ext cx="885927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IPv6 Connection Failure Rate by Origin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348"/>
            <a:ext cx="8686800" cy="458758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AS              Samples     Failure Rate (%)  AS Name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dirty="0"/>
              <a:t>14210 </a:t>
            </a:r>
            <a:r>
              <a:rPr lang="en-US" dirty="0" smtClean="0"/>
              <a:t>		  22 	95.45 	  EDGECAST</a:t>
            </a:r>
            <a:r>
              <a:rPr lang="en-US" dirty="0"/>
              <a:t>-DCA - </a:t>
            </a:r>
            <a:r>
              <a:rPr lang="en-US" dirty="0" err="1"/>
              <a:t>EdgeCast</a:t>
            </a:r>
            <a:r>
              <a:rPr lang="en-US" dirty="0"/>
              <a:t> Networks, Inc. US</a:t>
            </a:r>
          </a:p>
          <a:p>
            <a:pPr marL="0" indent="0">
              <a:buNone/>
            </a:pPr>
            <a:r>
              <a:rPr lang="en-US" dirty="0"/>
              <a:t>132497 </a:t>
            </a:r>
            <a:r>
              <a:rPr lang="en-US" dirty="0" smtClean="0"/>
              <a:t>	295 	78.64	   DNA</a:t>
            </a:r>
            <a:r>
              <a:rPr lang="en-US" dirty="0"/>
              <a:t>-AS-AP SMARTLINK BROADBAND SERVICES PVT LTD IN</a:t>
            </a:r>
          </a:p>
          <a:p>
            <a:pPr marL="0" indent="0">
              <a:buNone/>
            </a:pPr>
            <a:r>
              <a:rPr lang="en-US" dirty="0"/>
              <a:t>55680 </a:t>
            </a:r>
            <a:r>
              <a:rPr lang="en-US" dirty="0" smtClean="0"/>
              <a:t>		  53 	75.47 	  KSI</a:t>
            </a:r>
            <a:r>
              <a:rPr lang="en-US" dirty="0"/>
              <a:t>-UAJY-AS-ID Kantor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Atma</a:t>
            </a:r>
            <a:r>
              <a:rPr lang="en-US" dirty="0"/>
              <a:t> Jaya Yogyakarta ID</a:t>
            </a:r>
          </a:p>
          <a:p>
            <a:pPr marL="0" indent="0">
              <a:buNone/>
            </a:pPr>
            <a:r>
              <a:rPr lang="en-US" dirty="0"/>
              <a:t>198864 </a:t>
            </a:r>
            <a:r>
              <a:rPr lang="en-US" dirty="0" smtClean="0"/>
              <a:t>	341 	75.37	  </a:t>
            </a:r>
            <a:r>
              <a:rPr lang="en-US" dirty="0"/>
              <a:t>QMW-AC-UK Queen Mary and Westfield College, University of London GB</a:t>
            </a:r>
          </a:p>
          <a:p>
            <a:pPr marL="0" indent="0">
              <a:buNone/>
            </a:pPr>
            <a:r>
              <a:rPr lang="en-US" dirty="0"/>
              <a:t>18106 </a:t>
            </a:r>
            <a:r>
              <a:rPr lang="en-US" dirty="0" smtClean="0"/>
              <a:t>		  45 	73.33 	  VIEWQWEST</a:t>
            </a:r>
            <a:r>
              <a:rPr lang="en-US" dirty="0"/>
              <a:t>-SG-AP </a:t>
            </a:r>
            <a:r>
              <a:rPr lang="en-US" dirty="0" err="1"/>
              <a:t>Viewqwest</a:t>
            </a:r>
            <a:r>
              <a:rPr lang="en-US" dirty="0"/>
              <a:t> </a:t>
            </a:r>
            <a:r>
              <a:rPr lang="en-US" dirty="0" err="1"/>
              <a:t>Pte</a:t>
            </a:r>
            <a:r>
              <a:rPr lang="en-US" dirty="0"/>
              <a:t> Ltd SG</a:t>
            </a:r>
          </a:p>
          <a:p>
            <a:pPr marL="0" indent="0">
              <a:buNone/>
            </a:pPr>
            <a:r>
              <a:rPr lang="en-US" dirty="0"/>
              <a:t>25592 </a:t>
            </a:r>
            <a:r>
              <a:rPr lang="en-US" dirty="0" smtClean="0"/>
              <a:t>	 	  51 	62.75	  </a:t>
            </a:r>
            <a:r>
              <a:rPr lang="en-US" dirty="0"/>
              <a:t>NETIS-AS NETIS TELECOM Inc. Yaroslavl region ISP provider Russia RU</a:t>
            </a:r>
          </a:p>
          <a:p>
            <a:pPr marL="0" indent="0">
              <a:buNone/>
            </a:pPr>
            <a:r>
              <a:rPr lang="en-US" dirty="0"/>
              <a:t>2856 </a:t>
            </a:r>
            <a:r>
              <a:rPr lang="en-US" dirty="0" smtClean="0"/>
              <a:t>		  27 	59.26 	  BT</a:t>
            </a:r>
            <a:r>
              <a:rPr lang="en-US" dirty="0"/>
              <a:t>-UK-AS </a:t>
            </a:r>
            <a:r>
              <a:rPr lang="en-US" dirty="0" err="1"/>
              <a:t>BTnet</a:t>
            </a:r>
            <a:r>
              <a:rPr lang="en-US" dirty="0"/>
              <a:t> UK Regional network GB</a:t>
            </a:r>
          </a:p>
          <a:p>
            <a:pPr marL="0" indent="0">
              <a:buNone/>
            </a:pPr>
            <a:r>
              <a:rPr lang="en-US" dirty="0"/>
              <a:t>17660 </a:t>
            </a:r>
            <a:r>
              <a:rPr lang="en-US" dirty="0" smtClean="0"/>
              <a:t>		141 	58.16	  </a:t>
            </a:r>
            <a:r>
              <a:rPr lang="en-US" dirty="0"/>
              <a:t>DRUKNET-AS </a:t>
            </a:r>
            <a:r>
              <a:rPr lang="en-US" dirty="0" err="1"/>
              <a:t>DrukNet</a:t>
            </a:r>
            <a:r>
              <a:rPr lang="en-US" dirty="0"/>
              <a:t> ISP BT</a:t>
            </a:r>
          </a:p>
          <a:p>
            <a:pPr marL="0" indent="0">
              <a:buNone/>
            </a:pPr>
            <a:r>
              <a:rPr lang="en-US" dirty="0"/>
              <a:t>22773 </a:t>
            </a:r>
            <a:r>
              <a:rPr lang="en-US" dirty="0" smtClean="0"/>
              <a:t>		  33 	57.58 	  ASN</a:t>
            </a:r>
            <a:r>
              <a:rPr lang="en-US" dirty="0"/>
              <a:t>-CXA-ALL-CCI-22773-RDC - Cox Communications Inc. US</a:t>
            </a:r>
          </a:p>
          <a:p>
            <a:pPr marL="0" indent="0">
              <a:buNone/>
            </a:pPr>
            <a:r>
              <a:rPr lang="en-US" dirty="0"/>
              <a:t>17705 </a:t>
            </a:r>
            <a:r>
              <a:rPr lang="en-US" dirty="0" smtClean="0"/>
              <a:t>		  37 	51.35 	  INSPIRENET</a:t>
            </a:r>
            <a:r>
              <a:rPr lang="en-US" dirty="0"/>
              <a:t>-AS-AP </a:t>
            </a:r>
            <a:r>
              <a:rPr lang="en-US" dirty="0" err="1"/>
              <a:t>InSPire</a:t>
            </a:r>
            <a:r>
              <a:rPr lang="en-US" dirty="0"/>
              <a:t> Net Ltd NZ</a:t>
            </a:r>
          </a:p>
          <a:p>
            <a:pPr marL="0" indent="0">
              <a:buNone/>
            </a:pPr>
            <a:r>
              <a:rPr lang="en-US" dirty="0"/>
              <a:t>55947 </a:t>
            </a:r>
            <a:r>
              <a:rPr lang="en-US" dirty="0" smtClean="0"/>
              <a:t>		128 	46.09 	  BBNL</a:t>
            </a:r>
            <a:r>
              <a:rPr lang="en-US" dirty="0"/>
              <a:t>-IN Bangalore Broadband Network </a:t>
            </a:r>
            <a:r>
              <a:rPr lang="en-US" dirty="0" err="1"/>
              <a:t>Pvt</a:t>
            </a:r>
            <a:r>
              <a:rPr lang="en-US" dirty="0"/>
              <a:t> Ltd IN</a:t>
            </a:r>
          </a:p>
          <a:p>
            <a:pPr marL="0" indent="0">
              <a:buNone/>
            </a:pPr>
            <a:r>
              <a:rPr lang="en-US" dirty="0"/>
              <a:t>4755 </a:t>
            </a:r>
            <a:r>
              <a:rPr lang="en-US" dirty="0" smtClean="0"/>
              <a:t>		175 	43.43 	  TATACOMM</a:t>
            </a:r>
            <a:r>
              <a:rPr lang="en-US" dirty="0"/>
              <a:t>-AS TATA Communications formerly VSNL is Leading ISP IN</a:t>
            </a:r>
          </a:p>
          <a:p>
            <a:pPr marL="0" indent="0">
              <a:buNone/>
            </a:pPr>
            <a:r>
              <a:rPr lang="en-US" dirty="0"/>
              <a:t>278 </a:t>
            </a:r>
            <a:r>
              <a:rPr lang="en-US" dirty="0" smtClean="0"/>
              <a:t>		  45 	40.00	  </a:t>
            </a:r>
            <a:r>
              <a:rPr lang="en-US" dirty="0"/>
              <a:t>Universidad </a:t>
            </a:r>
            <a:r>
              <a:rPr lang="en-US" dirty="0" err="1"/>
              <a:t>Nacional</a:t>
            </a:r>
            <a:r>
              <a:rPr lang="en-US" dirty="0"/>
              <a:t> </a:t>
            </a:r>
            <a:r>
              <a:rPr lang="en-US" dirty="0" err="1"/>
              <a:t>Autonoma</a:t>
            </a:r>
            <a:r>
              <a:rPr lang="en-US" dirty="0"/>
              <a:t> de Mexico MX</a:t>
            </a:r>
          </a:p>
          <a:p>
            <a:pPr marL="0" indent="0">
              <a:buNone/>
            </a:pPr>
            <a:r>
              <a:rPr lang="en-US" dirty="0"/>
              <a:t>53187 </a:t>
            </a:r>
            <a:r>
              <a:rPr lang="en-US" dirty="0" smtClean="0"/>
              <a:t>		  28 	35.71	  </a:t>
            </a:r>
            <a:r>
              <a:rPr lang="en-US" dirty="0"/>
              <a:t>UNIVERSIDADE ESTADUAL DE CAMPINAS BR</a:t>
            </a:r>
          </a:p>
          <a:p>
            <a:pPr marL="0" indent="0">
              <a:buNone/>
            </a:pPr>
            <a:r>
              <a:rPr lang="en-US" dirty="0"/>
              <a:t>23148 </a:t>
            </a:r>
            <a:r>
              <a:rPr lang="en-US" dirty="0" smtClean="0"/>
              <a:t>		108 	27.78 	  TERREMARK </a:t>
            </a:r>
            <a:r>
              <a:rPr lang="en-US" dirty="0" err="1"/>
              <a:t>Terremark</a:t>
            </a:r>
            <a:r>
              <a:rPr lang="en-US" dirty="0"/>
              <a:t> US</a:t>
            </a:r>
          </a:p>
          <a:p>
            <a:pPr marL="0" indent="0">
              <a:buNone/>
            </a:pPr>
            <a:r>
              <a:rPr lang="en-US" dirty="0"/>
              <a:t>1930 </a:t>
            </a:r>
            <a:r>
              <a:rPr lang="en-US" dirty="0" smtClean="0"/>
              <a:t>	          4808 	25.21 	  RCCN </a:t>
            </a:r>
            <a:r>
              <a:rPr lang="en-US" dirty="0" err="1"/>
              <a:t>Rede</a:t>
            </a:r>
            <a:r>
              <a:rPr lang="en-US" dirty="0"/>
              <a:t> </a:t>
            </a:r>
            <a:r>
              <a:rPr lang="en-US" dirty="0" err="1"/>
              <a:t>Ciencia</a:t>
            </a:r>
            <a:r>
              <a:rPr lang="en-US" dirty="0"/>
              <a:t> </a:t>
            </a:r>
            <a:r>
              <a:rPr lang="en-US" dirty="0" err="1"/>
              <a:t>Tecnologia</a:t>
            </a:r>
            <a:r>
              <a:rPr lang="en-US" dirty="0"/>
              <a:t> e </a:t>
            </a:r>
            <a:r>
              <a:rPr lang="en-US" dirty="0" err="1"/>
              <a:t>Sociedade</a:t>
            </a:r>
            <a:r>
              <a:rPr lang="en-US" dirty="0"/>
              <a:t> (RCTS) PT</a:t>
            </a:r>
          </a:p>
          <a:p>
            <a:pPr marL="0" indent="0">
              <a:buNone/>
            </a:pPr>
            <a:r>
              <a:rPr lang="en-US" dirty="0"/>
              <a:t>10429 </a:t>
            </a:r>
            <a:r>
              <a:rPr lang="en-US" dirty="0" smtClean="0"/>
              <a:t>		  60 	25.00 	  </a:t>
            </a:r>
            <a:r>
              <a:rPr lang="en-US" dirty="0" err="1" smtClean="0"/>
              <a:t>Telefonica</a:t>
            </a:r>
            <a:r>
              <a:rPr lang="en-US" dirty="0" smtClean="0"/>
              <a:t> </a:t>
            </a:r>
            <a:r>
              <a:rPr lang="en-US" dirty="0"/>
              <a:t>Data S.A. BR</a:t>
            </a:r>
          </a:p>
          <a:p>
            <a:pPr marL="0" indent="0">
              <a:buNone/>
            </a:pPr>
            <a:r>
              <a:rPr lang="en-US" dirty="0"/>
              <a:t>17832 </a:t>
            </a:r>
            <a:r>
              <a:rPr lang="en-US" dirty="0" smtClean="0"/>
              <a:t>		  73 	23.29 	  SIXNGIX</a:t>
            </a:r>
            <a:r>
              <a:rPr lang="en-US" dirty="0"/>
              <a:t>-AS-KR Korea Internet Security Agency KR</a:t>
            </a:r>
          </a:p>
          <a:p>
            <a:pPr marL="0" indent="0">
              <a:buNone/>
            </a:pPr>
            <a:r>
              <a:rPr lang="en-US" dirty="0"/>
              <a:t>45133 </a:t>
            </a:r>
            <a:r>
              <a:rPr lang="en-US" dirty="0" smtClean="0"/>
              <a:t>		  39 	23.08 	  SINGAPORE</a:t>
            </a:r>
            <a:r>
              <a:rPr lang="en-US" dirty="0"/>
              <a:t>-POLYTECHNIC-AS-AP Singapore Polytechnic SG</a:t>
            </a:r>
          </a:p>
          <a:p>
            <a:pPr marL="0" indent="0">
              <a:buNone/>
            </a:pPr>
            <a:r>
              <a:rPr lang="en-US" dirty="0"/>
              <a:t>21366 </a:t>
            </a:r>
            <a:r>
              <a:rPr lang="en-US" dirty="0" smtClean="0"/>
              <a:t>		  50 	22.00 	  KYMP </a:t>
            </a:r>
            <a:r>
              <a:rPr lang="en-US" dirty="0"/>
              <a:t>KYMP OY FI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4129" y="1240712"/>
            <a:ext cx="7886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table looks at the origin AS’s with more than 20 sample points – these are the</a:t>
            </a:r>
          </a:p>
          <a:p>
            <a:r>
              <a:rPr lang="en-US" dirty="0" smtClean="0"/>
              <a:t>origin AS’s with the highest failure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3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Connection </a:t>
            </a:r>
            <a:r>
              <a:rPr lang="en-US" dirty="0" smtClean="0"/>
              <a:t>Failure Rate by Origin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5348"/>
            <a:ext cx="8686800" cy="45875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AS              Samples     Failure Rate (%)  AS Name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786	</a:t>
            </a:r>
            <a:r>
              <a:rPr lang="en-US" dirty="0"/>
              <a:t> </a:t>
            </a:r>
            <a:r>
              <a:rPr lang="en-US" dirty="0" smtClean="0"/>
              <a:t>        458,143 	1.22	JANET </a:t>
            </a:r>
            <a:r>
              <a:rPr lang="en-US" dirty="0"/>
              <a:t>JISC Collections And Janet Limited GB</a:t>
            </a:r>
          </a:p>
          <a:p>
            <a:pPr marL="0" indent="0">
              <a:buNone/>
            </a:pPr>
            <a:r>
              <a:rPr lang="da-DK" dirty="0" smtClean="0"/>
              <a:t>15169</a:t>
            </a:r>
            <a:r>
              <a:rPr lang="da-DK" dirty="0"/>
              <a:t> </a:t>
            </a:r>
            <a:r>
              <a:rPr lang="da-DK" dirty="0" smtClean="0"/>
              <a:t>       106,221 	0.08	GOOGLE </a:t>
            </a:r>
            <a:r>
              <a:rPr lang="da-DK" dirty="0"/>
              <a:t>- Google Inc. US</a:t>
            </a:r>
          </a:p>
          <a:p>
            <a:pPr marL="0" indent="0">
              <a:buNone/>
            </a:pPr>
            <a:r>
              <a:rPr lang="da-DK" dirty="0"/>
              <a:t>8708 </a:t>
            </a:r>
            <a:r>
              <a:rPr lang="da-DK" dirty="0" smtClean="0"/>
              <a:t>		75,393 	5.70	RCS</a:t>
            </a:r>
            <a:r>
              <a:rPr lang="da-DK" dirty="0"/>
              <a:t>-RDS RCS &amp; RDS SA RO</a:t>
            </a:r>
          </a:p>
          <a:p>
            <a:pPr marL="0" indent="0">
              <a:buNone/>
            </a:pPr>
            <a:r>
              <a:rPr lang="da-DK" dirty="0"/>
              <a:t>7922 </a:t>
            </a:r>
            <a:r>
              <a:rPr lang="da-DK" dirty="0" smtClean="0"/>
              <a:t>		57,659 	1.84	COMCAST</a:t>
            </a:r>
            <a:r>
              <a:rPr lang="da-DK" dirty="0"/>
              <a:t>-7922 - Comcast Cable Communications, Inc. US</a:t>
            </a:r>
          </a:p>
          <a:p>
            <a:pPr marL="0" indent="0">
              <a:buNone/>
            </a:pPr>
            <a:r>
              <a:rPr lang="en-US" dirty="0"/>
              <a:t>7018 </a:t>
            </a:r>
            <a:r>
              <a:rPr lang="en-US" dirty="0" smtClean="0"/>
              <a:t>		50,489 	1.22	ATT</a:t>
            </a:r>
            <a:r>
              <a:rPr lang="en-US" dirty="0"/>
              <a:t>-INTERNET4 - AT&amp;T Services, Inc. US</a:t>
            </a:r>
          </a:p>
          <a:p>
            <a:pPr marL="0" indent="0">
              <a:buNone/>
            </a:pPr>
            <a:r>
              <a:rPr lang="en-US" dirty="0"/>
              <a:t>2516 </a:t>
            </a:r>
            <a:r>
              <a:rPr lang="en-US" dirty="0" smtClean="0"/>
              <a:t>		50,358 	0.16	KDDI </a:t>
            </a:r>
            <a:r>
              <a:rPr lang="en-US" dirty="0"/>
              <a:t>KDDI CORPORATION JP</a:t>
            </a:r>
          </a:p>
          <a:p>
            <a:pPr marL="0" indent="0">
              <a:buNone/>
            </a:pPr>
            <a:r>
              <a:rPr lang="en-US" dirty="0"/>
              <a:t>12322 </a:t>
            </a:r>
            <a:r>
              <a:rPr lang="en-US" dirty="0" smtClean="0"/>
              <a:t>	38,125 	5.02	PROXAD </a:t>
            </a:r>
            <a:r>
              <a:rPr lang="en-US" dirty="0"/>
              <a:t>Free SAS FR</a:t>
            </a:r>
          </a:p>
          <a:p>
            <a:pPr marL="0" indent="0">
              <a:buNone/>
            </a:pPr>
            <a:r>
              <a:rPr lang="es-ES_tradnl" dirty="0"/>
              <a:t>6147 </a:t>
            </a:r>
            <a:r>
              <a:rPr lang="es-ES_tradnl" dirty="0" smtClean="0"/>
              <a:t>		32,512 	1.75	</a:t>
            </a:r>
            <a:r>
              <a:rPr lang="es-ES_tradnl" dirty="0" err="1" smtClean="0"/>
              <a:t>Telefonica</a:t>
            </a:r>
            <a:r>
              <a:rPr lang="es-ES_tradnl" dirty="0" smtClean="0"/>
              <a:t> </a:t>
            </a:r>
            <a:r>
              <a:rPr lang="es-ES_tradnl" dirty="0"/>
              <a:t>del </a:t>
            </a:r>
            <a:r>
              <a:rPr lang="es-ES_tradnl" dirty="0" err="1"/>
              <a:t>Peru</a:t>
            </a:r>
            <a:r>
              <a:rPr lang="es-ES_tradnl" dirty="0"/>
              <a:t> S.A.A. PE</a:t>
            </a:r>
          </a:p>
          <a:p>
            <a:pPr marL="0" indent="0">
              <a:buNone/>
            </a:pPr>
            <a:r>
              <a:rPr lang="es-ES_tradnl" dirty="0"/>
              <a:t>22394 </a:t>
            </a:r>
            <a:r>
              <a:rPr lang="es-ES_tradnl" dirty="0" smtClean="0"/>
              <a:t>	27,237 	0.34	CELLCO </a:t>
            </a:r>
            <a:r>
              <a:rPr lang="es-ES_tradnl" dirty="0"/>
              <a:t>- </a:t>
            </a:r>
            <a:r>
              <a:rPr lang="es-ES_tradnl" dirty="0" err="1"/>
              <a:t>Cellco</a:t>
            </a:r>
            <a:r>
              <a:rPr lang="es-ES_tradnl" dirty="0"/>
              <a:t> </a:t>
            </a:r>
            <a:r>
              <a:rPr lang="es-ES_tradnl" dirty="0" err="1"/>
              <a:t>Partnership</a:t>
            </a:r>
            <a:r>
              <a:rPr lang="es-ES_tradnl" dirty="0"/>
              <a:t> DBA </a:t>
            </a:r>
            <a:r>
              <a:rPr lang="es-ES_tradnl" dirty="0" err="1"/>
              <a:t>Verizon</a:t>
            </a:r>
            <a:r>
              <a:rPr lang="es-ES_tradnl" dirty="0"/>
              <a:t> </a:t>
            </a:r>
            <a:r>
              <a:rPr lang="es-ES_tradnl" dirty="0" err="1"/>
              <a:t>Wireless</a:t>
            </a:r>
            <a:r>
              <a:rPr lang="es-ES_tradnl" dirty="0"/>
              <a:t> US</a:t>
            </a:r>
          </a:p>
          <a:p>
            <a:pPr marL="0" indent="0">
              <a:buNone/>
            </a:pPr>
            <a:r>
              <a:rPr lang="es-ES_tradnl" dirty="0"/>
              <a:t>23910 </a:t>
            </a:r>
            <a:r>
              <a:rPr lang="es-ES_tradnl" dirty="0" smtClean="0"/>
              <a:t>	23,372 	2.98	CNGI</a:t>
            </a:r>
            <a:r>
              <a:rPr lang="es-ES_tradnl" dirty="0"/>
              <a:t>-CERNET2-AS-AP China </a:t>
            </a:r>
            <a:r>
              <a:rPr lang="es-ES_tradnl" dirty="0" err="1"/>
              <a:t>Next</a:t>
            </a:r>
            <a:r>
              <a:rPr lang="es-ES_tradnl" dirty="0"/>
              <a:t> </a:t>
            </a:r>
            <a:r>
              <a:rPr lang="es-ES_tradnl" dirty="0" err="1"/>
              <a:t>Generation</a:t>
            </a:r>
            <a:r>
              <a:rPr lang="es-ES_tradnl" dirty="0"/>
              <a:t> Internet CERNET2 CN</a:t>
            </a:r>
          </a:p>
          <a:p>
            <a:pPr marL="0" indent="0">
              <a:buNone/>
            </a:pPr>
            <a:r>
              <a:rPr lang="es-ES_tradnl" dirty="0"/>
              <a:t>4739 </a:t>
            </a:r>
            <a:r>
              <a:rPr lang="es-ES_tradnl" dirty="0" smtClean="0"/>
              <a:t>		19,398 	0.77	INTERNODE</a:t>
            </a:r>
            <a:r>
              <a:rPr lang="es-ES_tradnl" dirty="0"/>
              <a:t>-AS </a:t>
            </a:r>
            <a:r>
              <a:rPr lang="es-ES_tradnl" dirty="0" err="1"/>
              <a:t>Internode</a:t>
            </a:r>
            <a:r>
              <a:rPr lang="es-ES_tradnl" dirty="0"/>
              <a:t> </a:t>
            </a:r>
            <a:r>
              <a:rPr lang="es-ES_tradnl" dirty="0" err="1"/>
              <a:t>Pty</a:t>
            </a:r>
            <a:r>
              <a:rPr lang="es-ES_tradnl" dirty="0"/>
              <a:t> </a:t>
            </a:r>
            <a:r>
              <a:rPr lang="es-ES_tradnl" dirty="0" err="1"/>
              <a:t>Ltd</a:t>
            </a:r>
            <a:r>
              <a:rPr lang="es-ES_tradnl" dirty="0"/>
              <a:t> AU</a:t>
            </a:r>
          </a:p>
          <a:p>
            <a:pPr marL="0" indent="0">
              <a:buNone/>
            </a:pPr>
            <a:r>
              <a:rPr lang="es-ES_tradnl" dirty="0"/>
              <a:t>3303 </a:t>
            </a:r>
            <a:r>
              <a:rPr lang="es-ES_tradnl" dirty="0" smtClean="0"/>
              <a:t>		17,319 	4.45	SWISSCOM </a:t>
            </a:r>
            <a:r>
              <a:rPr lang="es-ES_tradnl" dirty="0" err="1"/>
              <a:t>Swisscom</a:t>
            </a:r>
            <a:r>
              <a:rPr lang="es-ES_tradnl" dirty="0"/>
              <a:t> (</a:t>
            </a:r>
            <a:r>
              <a:rPr lang="es-ES_tradnl" dirty="0" err="1"/>
              <a:t>Switzerland</a:t>
            </a:r>
            <a:r>
              <a:rPr lang="es-ES_tradnl" dirty="0"/>
              <a:t>) </a:t>
            </a:r>
            <a:r>
              <a:rPr lang="es-ES_tradnl" dirty="0" err="1"/>
              <a:t>Ltd</a:t>
            </a:r>
            <a:r>
              <a:rPr lang="es-ES_tradnl" dirty="0"/>
              <a:t> CH</a:t>
            </a:r>
          </a:p>
          <a:p>
            <a:pPr marL="0" indent="0">
              <a:buNone/>
            </a:pPr>
            <a:r>
              <a:rPr lang="es-ES_tradnl" dirty="0"/>
              <a:t>4773 </a:t>
            </a:r>
            <a:r>
              <a:rPr lang="es-ES_tradnl" dirty="0" smtClean="0"/>
              <a:t>		13,963 	0.57	MOBILEONELTD</a:t>
            </a:r>
            <a:r>
              <a:rPr lang="es-ES_tradnl" dirty="0"/>
              <a:t>-AS-AP </a:t>
            </a:r>
            <a:r>
              <a:rPr lang="es-ES_tradnl" dirty="0" err="1"/>
              <a:t>MobileOne</a:t>
            </a:r>
            <a:r>
              <a:rPr lang="es-ES_tradnl" dirty="0"/>
              <a:t> Ltd. </a:t>
            </a:r>
            <a:r>
              <a:rPr lang="es-ES_tradnl" dirty="0" smtClean="0"/>
              <a:t>Internet </a:t>
            </a:r>
            <a:r>
              <a:rPr lang="es-ES_tradnl" dirty="0" err="1"/>
              <a:t>Service</a:t>
            </a:r>
            <a:r>
              <a:rPr lang="es-ES_tradnl" dirty="0"/>
              <a:t> </a:t>
            </a:r>
            <a:r>
              <a:rPr lang="es-ES_tradnl" dirty="0" err="1"/>
              <a:t>Provider</a:t>
            </a:r>
            <a:r>
              <a:rPr lang="es-ES_tradnl" dirty="0"/>
              <a:t> </a:t>
            </a:r>
            <a:r>
              <a:rPr lang="es-ES_tradnl" dirty="0" err="1"/>
              <a:t>Singapore</a:t>
            </a:r>
            <a:r>
              <a:rPr lang="es-ES_tradnl" dirty="0"/>
              <a:t> SG</a:t>
            </a:r>
          </a:p>
          <a:p>
            <a:pPr marL="0" indent="0">
              <a:buNone/>
            </a:pPr>
            <a:r>
              <a:rPr lang="es-ES_tradnl" dirty="0"/>
              <a:t>19782 </a:t>
            </a:r>
            <a:r>
              <a:rPr lang="es-ES_tradnl" dirty="0" smtClean="0"/>
              <a:t>	  8,172 	0.06	INDIANAGIGAPOP </a:t>
            </a:r>
            <a:r>
              <a:rPr lang="es-ES_tradnl" dirty="0"/>
              <a:t>- Indiana </a:t>
            </a:r>
            <a:r>
              <a:rPr lang="es-ES_tradnl" dirty="0" err="1"/>
              <a:t>University</a:t>
            </a:r>
            <a:r>
              <a:rPr lang="es-ES_tradnl" dirty="0"/>
              <a:t> US</a:t>
            </a:r>
          </a:p>
          <a:p>
            <a:pPr marL="0" indent="0">
              <a:buNone/>
            </a:pPr>
            <a:r>
              <a:rPr lang="es-ES_tradnl" dirty="0"/>
              <a:t>7575 </a:t>
            </a:r>
            <a:r>
              <a:rPr lang="es-ES_tradnl" dirty="0" smtClean="0"/>
              <a:t>		  7,863 	3.84	AARNET</a:t>
            </a:r>
            <a:r>
              <a:rPr lang="es-ES_tradnl" dirty="0"/>
              <a:t>-AS-AP </a:t>
            </a:r>
            <a:r>
              <a:rPr lang="es-ES_tradnl" dirty="0" err="1"/>
              <a:t>Australian</a:t>
            </a:r>
            <a:r>
              <a:rPr lang="es-ES_tradnl" dirty="0"/>
              <a:t> </a:t>
            </a:r>
            <a:r>
              <a:rPr lang="es-ES_tradnl" dirty="0" err="1"/>
              <a:t>Academic</a:t>
            </a:r>
            <a:r>
              <a:rPr lang="es-ES_tradnl" dirty="0"/>
              <a:t> and </a:t>
            </a:r>
            <a:r>
              <a:rPr lang="es-ES_tradnl" dirty="0" err="1"/>
              <a:t>Reasearch</a:t>
            </a:r>
            <a:r>
              <a:rPr lang="es-ES_tradnl" dirty="0"/>
              <a:t> Network (</a:t>
            </a:r>
            <a:r>
              <a:rPr lang="es-ES_tradnl" dirty="0" err="1"/>
              <a:t>AARNet</a:t>
            </a:r>
            <a:r>
              <a:rPr lang="es-ES_tradnl" dirty="0"/>
              <a:t>) AU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4129" y="1240712"/>
            <a:ext cx="771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table looks at the origin AS’s where we have the highest number of 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Connection </a:t>
            </a:r>
            <a:r>
              <a:rPr lang="en-US" dirty="0" smtClean="0"/>
              <a:t>Failure Rate for US + CA Nets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93571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AS              Samples     Failure Rate (%)  AS Name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14210 </a:t>
            </a:r>
            <a:r>
              <a:rPr lang="en-US" dirty="0" smtClean="0"/>
              <a:t>		  22 	95.45 	EDGECAST</a:t>
            </a:r>
            <a:r>
              <a:rPr lang="en-US" dirty="0"/>
              <a:t>-DCA - </a:t>
            </a:r>
            <a:r>
              <a:rPr lang="en-US" dirty="0" err="1"/>
              <a:t>EdgeCast</a:t>
            </a:r>
            <a:r>
              <a:rPr lang="en-US" dirty="0"/>
              <a:t> Networks, Inc. US</a:t>
            </a:r>
          </a:p>
          <a:p>
            <a:pPr marL="0" indent="0">
              <a:buNone/>
            </a:pPr>
            <a:r>
              <a:rPr lang="en-US" dirty="0"/>
              <a:t>22773 </a:t>
            </a:r>
            <a:r>
              <a:rPr lang="en-US" dirty="0" smtClean="0"/>
              <a:t>	  	  33 	57.58 	ASN</a:t>
            </a:r>
            <a:r>
              <a:rPr lang="en-US" dirty="0"/>
              <a:t>-CXA-ALL-CCI-22773-RDC - Cox Communications Inc. US</a:t>
            </a:r>
          </a:p>
          <a:p>
            <a:pPr marL="0" indent="0">
              <a:buNone/>
            </a:pPr>
            <a:r>
              <a:rPr lang="en-US" dirty="0"/>
              <a:t>23148 </a:t>
            </a:r>
            <a:r>
              <a:rPr lang="en-US" dirty="0" smtClean="0"/>
              <a:t>		108 	27.78 	TERREMARK </a:t>
            </a:r>
            <a:r>
              <a:rPr lang="en-US" dirty="0" err="1"/>
              <a:t>Terremark</a:t>
            </a:r>
            <a:r>
              <a:rPr lang="en-US" dirty="0"/>
              <a:t> US</a:t>
            </a:r>
          </a:p>
          <a:p>
            <a:pPr marL="0" indent="0">
              <a:buNone/>
            </a:pPr>
            <a:r>
              <a:rPr lang="en-US" dirty="0"/>
              <a:t>237 </a:t>
            </a:r>
            <a:r>
              <a:rPr lang="en-US" dirty="0" smtClean="0"/>
              <a:t>		265 	21.13	 </a:t>
            </a:r>
            <a:r>
              <a:rPr lang="en-US" dirty="0"/>
              <a:t>MERIT-AS-14 - Merit Network Inc. US</a:t>
            </a:r>
          </a:p>
          <a:p>
            <a:pPr marL="0" indent="0">
              <a:buNone/>
            </a:pPr>
            <a:r>
              <a:rPr lang="en-US" dirty="0"/>
              <a:t>5707 </a:t>
            </a:r>
            <a:r>
              <a:rPr lang="en-US" dirty="0" smtClean="0"/>
              <a:t>		  24 	20.83	 </a:t>
            </a:r>
            <a:r>
              <a:rPr lang="en-US" dirty="0"/>
              <a:t>UTHSC-H - The University of Texas Health Science Center at Houston US</a:t>
            </a:r>
          </a:p>
          <a:p>
            <a:pPr marL="0" indent="0">
              <a:buNone/>
            </a:pPr>
            <a:r>
              <a:rPr lang="en-US" dirty="0"/>
              <a:t>812 </a:t>
            </a:r>
            <a:r>
              <a:rPr lang="en-US" dirty="0" smtClean="0"/>
              <a:t>	          1139 	17.12 	ROGERS</a:t>
            </a:r>
            <a:r>
              <a:rPr lang="en-US" dirty="0"/>
              <a:t>-CABLE - Rogers Cable Communications Inc. CA</a:t>
            </a:r>
          </a:p>
          <a:p>
            <a:pPr marL="0" indent="0">
              <a:buNone/>
            </a:pPr>
            <a:r>
              <a:rPr lang="en-US" dirty="0"/>
              <a:t>11351 </a:t>
            </a:r>
            <a:r>
              <a:rPr lang="en-US" dirty="0" smtClean="0"/>
              <a:t>		471 	15.50 	RR</a:t>
            </a:r>
            <a:r>
              <a:rPr lang="en-US" dirty="0"/>
              <a:t>-NYSREGION-ASN-01 - Time Warner Cable Internet LLC US</a:t>
            </a:r>
          </a:p>
          <a:p>
            <a:pPr marL="0" indent="0">
              <a:buNone/>
            </a:pPr>
            <a:r>
              <a:rPr lang="en-US" dirty="0"/>
              <a:t>2055 </a:t>
            </a:r>
            <a:r>
              <a:rPr lang="en-US" dirty="0" smtClean="0"/>
              <a:t>		325 	14.46 	LSU</a:t>
            </a:r>
            <a:r>
              <a:rPr lang="en-US" dirty="0"/>
              <a:t>-1 - Louisiana State University US</a:t>
            </a:r>
          </a:p>
          <a:p>
            <a:pPr marL="0" indent="0">
              <a:buNone/>
            </a:pPr>
            <a:r>
              <a:rPr lang="en-US" dirty="0"/>
              <a:t>174 </a:t>
            </a:r>
            <a:r>
              <a:rPr lang="en-US" dirty="0" smtClean="0"/>
              <a:t>		  25 	12.00 	COGENT </a:t>
            </a:r>
            <a:r>
              <a:rPr lang="en-US" dirty="0"/>
              <a:t>Cogent/PSI US</a:t>
            </a:r>
          </a:p>
          <a:p>
            <a:pPr marL="0" indent="0">
              <a:buNone/>
            </a:pPr>
            <a:r>
              <a:rPr lang="en-US" dirty="0"/>
              <a:t>12271 </a:t>
            </a:r>
            <a:r>
              <a:rPr lang="en-US" dirty="0" smtClean="0"/>
              <a:t>	          1850 	11.24 	SCRR</a:t>
            </a:r>
            <a:r>
              <a:rPr lang="en-US" dirty="0"/>
              <a:t>-12271 - Time Warner Cable Internet LLC US</a:t>
            </a:r>
          </a:p>
          <a:p>
            <a:pPr marL="0" indent="0">
              <a:buNone/>
            </a:pPr>
            <a:r>
              <a:rPr lang="en-US" dirty="0"/>
              <a:t>11426 </a:t>
            </a:r>
            <a:r>
              <a:rPr lang="en-US" dirty="0" smtClean="0"/>
              <a:t>		209 	  9.09 	SCRR</a:t>
            </a:r>
            <a:r>
              <a:rPr lang="en-US" dirty="0"/>
              <a:t>-11426 - Time Warner Cable Internet LLC US</a:t>
            </a:r>
          </a:p>
          <a:p>
            <a:pPr marL="0" indent="0">
              <a:buNone/>
            </a:pPr>
            <a:r>
              <a:rPr lang="en-US" dirty="0"/>
              <a:t>1312 </a:t>
            </a:r>
            <a:r>
              <a:rPr lang="en-US" dirty="0" smtClean="0"/>
              <a:t>		527   	  8.54 	VA</a:t>
            </a:r>
            <a:r>
              <a:rPr lang="en-US" dirty="0"/>
              <a:t>-TECH-AS - Virginia Polytechnic Institute and State Univ. US</a:t>
            </a:r>
          </a:p>
          <a:p>
            <a:pPr marL="0" indent="0">
              <a:buNone/>
            </a:pPr>
            <a:r>
              <a:rPr lang="en-US" dirty="0"/>
              <a:t>10796 </a:t>
            </a:r>
            <a:r>
              <a:rPr lang="en-US" dirty="0" smtClean="0"/>
              <a:t>		669 	  7.77 	SCRR</a:t>
            </a:r>
            <a:r>
              <a:rPr lang="en-US" dirty="0"/>
              <a:t>-10796 - Time Warner Cable Internet LLC US</a:t>
            </a:r>
          </a:p>
          <a:p>
            <a:pPr marL="0" indent="0">
              <a:buNone/>
            </a:pPr>
            <a:r>
              <a:rPr lang="en-US" dirty="0"/>
              <a:t>1280 </a:t>
            </a:r>
            <a:r>
              <a:rPr lang="en-US" dirty="0" smtClean="0"/>
              <a:t>		  97 	  6.19 	ISC</a:t>
            </a:r>
            <a:r>
              <a:rPr lang="en-US" dirty="0"/>
              <a:t>-AS1280 Internet Systems Consortium, Inc. US</a:t>
            </a:r>
          </a:p>
          <a:p>
            <a:pPr marL="0" indent="0">
              <a:buNone/>
            </a:pPr>
            <a:r>
              <a:rPr lang="en-US" dirty="0"/>
              <a:t>11427 </a:t>
            </a:r>
            <a:r>
              <a:rPr lang="en-US" dirty="0" smtClean="0"/>
              <a:t>	          2102 	  4.52 	SCRR</a:t>
            </a:r>
            <a:r>
              <a:rPr lang="en-US" dirty="0"/>
              <a:t>-11427 - Time Warner Cable Internet LLC US</a:t>
            </a:r>
          </a:p>
          <a:p>
            <a:pPr marL="0" indent="0">
              <a:buNone/>
            </a:pPr>
            <a:r>
              <a:rPr lang="en-US" dirty="0"/>
              <a:t>3356 </a:t>
            </a:r>
            <a:r>
              <a:rPr lang="en-US" dirty="0" smtClean="0"/>
              <a:t>		316 	  4.43 	LEVEL3 </a:t>
            </a:r>
            <a:r>
              <a:rPr lang="en-US" dirty="0"/>
              <a:t>Level 3 Communications US</a:t>
            </a:r>
          </a:p>
          <a:p>
            <a:pPr marL="0" indent="0">
              <a:buNone/>
            </a:pPr>
            <a:r>
              <a:rPr lang="hu-HU" dirty="0"/>
              <a:t>12222 </a:t>
            </a:r>
            <a:r>
              <a:rPr lang="hu-HU" dirty="0" smtClean="0"/>
              <a:t>		  24 	  4.17 	AS12222 </a:t>
            </a:r>
            <a:r>
              <a:rPr lang="hu-HU" dirty="0"/>
              <a:t>Akamai Technologies US</a:t>
            </a:r>
          </a:p>
          <a:p>
            <a:pPr marL="0" indent="0">
              <a:buNone/>
            </a:pPr>
            <a:r>
              <a:rPr lang="en-US" dirty="0"/>
              <a:t>20001 </a:t>
            </a:r>
            <a:r>
              <a:rPr lang="en-US" dirty="0" smtClean="0"/>
              <a:t>	          4505 	  3.26 	ROADRUNNER</a:t>
            </a:r>
            <a:r>
              <a:rPr lang="en-US" dirty="0"/>
              <a:t>-WEST - Time Warner Cable Internet LLC US</a:t>
            </a:r>
          </a:p>
          <a:p>
            <a:pPr marL="0" indent="0">
              <a:buNone/>
            </a:pPr>
            <a:r>
              <a:rPr lang="en-US" dirty="0"/>
              <a:t>6939 </a:t>
            </a:r>
            <a:r>
              <a:rPr lang="en-US" dirty="0" smtClean="0"/>
              <a:t>	          4592 	  3.11 	HURRICANE </a:t>
            </a:r>
            <a:r>
              <a:rPr lang="en-US" dirty="0"/>
              <a:t>- Hurricane Electric, Inc. US</a:t>
            </a:r>
          </a:p>
          <a:p>
            <a:pPr marL="0" indent="0">
              <a:buNone/>
            </a:pPr>
            <a:r>
              <a:rPr lang="en-US" dirty="0"/>
              <a:t>33522 </a:t>
            </a:r>
            <a:r>
              <a:rPr lang="en-US" dirty="0" smtClean="0"/>
              <a:t>		  37 	  2.70 	CPANEL</a:t>
            </a:r>
            <a:r>
              <a:rPr lang="en-US" dirty="0"/>
              <a:t>-INC - </a:t>
            </a:r>
            <a:r>
              <a:rPr lang="en-US" dirty="0" err="1"/>
              <a:t>cPanel</a:t>
            </a:r>
            <a:r>
              <a:rPr lang="en-US" dirty="0"/>
              <a:t>, Inc. 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8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Data performance is highly dependent on the RTT across the data connection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IPv6 faster or slower than IPv4 in terms of an RTT comparison?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28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436</Words>
  <Application>Microsoft Macintosh PowerPoint</Application>
  <PresentationFormat>On-screen Show (4:3)</PresentationFormat>
  <Paragraphs>136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IPv4 / IPv6 Performance Measurement Panel</vt:lpstr>
      <vt:lpstr>The Environment</vt:lpstr>
      <vt:lpstr>Connection Reliability</vt:lpstr>
      <vt:lpstr>Connection Reliability</vt:lpstr>
      <vt:lpstr>Connection Reliability</vt:lpstr>
      <vt:lpstr>IPv6 Connection Failure Rate by Origin AS</vt:lpstr>
      <vt:lpstr>IPv6 Connection Failure Rate by Origin AS</vt:lpstr>
      <vt:lpstr>IPv6 Connection Failure Rate for US + CA Nets </vt:lpstr>
      <vt:lpstr>RTT Measurements</vt:lpstr>
      <vt:lpstr>RTT Estimate</vt:lpstr>
      <vt:lpstr>Paired RTT Distribution</vt:lpstr>
      <vt:lpstr>Paired RTT Distribution</vt:lpstr>
      <vt:lpstr>Paired RTT Distribution</vt:lpstr>
      <vt:lpstr>RTT Distribution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IPv4 / IPv6 Performance Measurements</dc:title>
  <dc:creator>Geoff Huston</dc:creator>
  <cp:lastModifiedBy>Geoff Huston</cp:lastModifiedBy>
  <cp:revision>15</cp:revision>
  <dcterms:created xsi:type="dcterms:W3CDTF">2014-02-01T06:00:55Z</dcterms:created>
  <dcterms:modified xsi:type="dcterms:W3CDTF">2014-02-05T01:02:36Z</dcterms:modified>
</cp:coreProperties>
</file>