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112" y="-1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A329C592-0DC0-8243-A7B9-629FE234A28B}" type="datetimeFigureOut">
              <a:rPr lang="en-US" smtClean="0"/>
              <a:t>29/08/13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52529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29C592-0DC0-8243-A7B9-629FE234A28B}" type="datetimeFigureOut">
              <a:rPr lang="en-US" smtClean="0"/>
              <a:t>29/08/13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363974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29C592-0DC0-8243-A7B9-629FE234A28B}" type="datetimeFigureOut">
              <a:rPr lang="en-US" smtClean="0"/>
              <a:t>29/08/13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407404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29C592-0DC0-8243-A7B9-629FE234A28B}" type="datetimeFigureOut">
              <a:rPr lang="en-US" smtClean="0"/>
              <a:t>29/08/13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159546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329C592-0DC0-8243-A7B9-629FE234A28B}" type="datetimeFigureOut">
              <a:rPr lang="en-US" smtClean="0"/>
              <a:t>29/08/13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94449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A329C592-0DC0-8243-A7B9-629FE234A28B}" type="datetimeFigureOut">
              <a:rPr lang="en-US" smtClean="0"/>
              <a:t>29/08/13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187967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A329C592-0DC0-8243-A7B9-629FE234A28B}" type="datetimeFigureOut">
              <a:rPr lang="en-US" smtClean="0"/>
              <a:t>29/08/13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300126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329C592-0DC0-8243-A7B9-629FE234A28B}" type="datetimeFigureOut">
              <a:rPr lang="en-US" smtClean="0"/>
              <a:t>29/08/13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286641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9C592-0DC0-8243-A7B9-629FE234A28B}" type="datetimeFigureOut">
              <a:rPr lang="en-US" smtClean="0"/>
              <a:t>29/08/13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24113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329C592-0DC0-8243-A7B9-629FE234A28B}" type="datetimeFigureOut">
              <a:rPr lang="en-US" smtClean="0"/>
              <a:t>29/08/13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172501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329C592-0DC0-8243-A7B9-629FE234A28B}" type="datetimeFigureOut">
              <a:rPr lang="en-US" smtClean="0"/>
              <a:t>29/08/13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7639477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9C592-0DC0-8243-A7B9-629FE234A28B}" type="datetimeFigureOut">
              <a:rPr lang="en-US" smtClean="0"/>
              <a:t>29/08/13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D9156-5913-C94B-B0DC-DB5A0B46B7C2}" type="slidenum">
              <a:rPr lang="en-US" smtClean="0"/>
              <a:t>‹#›</a:t>
            </a:fld>
            <a:endParaRPr lang="en-US"/>
          </a:p>
        </p:txBody>
      </p:sp>
    </p:spTree>
    <p:extLst>
      <p:ext uri="{BB962C8B-B14F-4D97-AF65-F5344CB8AC3E}">
        <p14:creationId xmlns:p14="http://schemas.microsoft.com/office/powerpoint/2010/main" val="3583381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question of protoco</a:t>
            </a:r>
            <a:r>
              <a:rPr lang="en-US" dirty="0"/>
              <a:t>l</a:t>
            </a:r>
          </a:p>
        </p:txBody>
      </p:sp>
      <p:sp>
        <p:nvSpPr>
          <p:cNvPr id="3" name="Subtitle 2"/>
          <p:cNvSpPr>
            <a:spLocks noGrp="1"/>
          </p:cNvSpPr>
          <p:nvPr>
            <p:ph type="subTitle" idx="1"/>
          </p:nvPr>
        </p:nvSpPr>
        <p:spPr/>
        <p:txBody>
          <a:bodyPr/>
          <a:lstStyle/>
          <a:p>
            <a:r>
              <a:rPr lang="en-US" dirty="0" smtClean="0"/>
              <a:t>Geoff </a:t>
            </a:r>
            <a:r>
              <a:rPr lang="en-US" dirty="0" smtClean="0"/>
              <a:t>Huston</a:t>
            </a:r>
            <a:endParaRPr lang="en-US" dirty="0" smtClean="0"/>
          </a:p>
          <a:p>
            <a:r>
              <a:rPr lang="en-US" dirty="0" smtClean="0"/>
              <a:t>APNIC 36</a:t>
            </a:r>
          </a:p>
          <a:p>
            <a:endParaRPr lang="en-US" dirty="0"/>
          </a:p>
        </p:txBody>
      </p:sp>
    </p:spTree>
    <p:extLst>
      <p:ext uri="{BB962C8B-B14F-4D97-AF65-F5344CB8AC3E}">
        <p14:creationId xmlns:p14="http://schemas.microsoft.com/office/powerpoint/2010/main" val="158688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a:t>
            </a:r>
            <a:endParaRPr lang="en-US" dirty="0"/>
          </a:p>
        </p:txBody>
      </p:sp>
      <p:sp>
        <p:nvSpPr>
          <p:cNvPr id="3" name="Content Placeholder 2"/>
          <p:cNvSpPr>
            <a:spLocks noGrp="1"/>
          </p:cNvSpPr>
          <p:nvPr>
            <p:ph idx="1"/>
          </p:nvPr>
        </p:nvSpPr>
        <p:spPr/>
        <p:txBody>
          <a:bodyPr/>
          <a:lstStyle/>
          <a:p>
            <a:pPr marL="0" indent="0">
              <a:buNone/>
            </a:pPr>
            <a:r>
              <a:rPr lang="en-US" b="1" dirty="0" smtClean="0"/>
              <a:t>Clients</a:t>
            </a:r>
          </a:p>
          <a:p>
            <a:pPr marL="0" indent="0">
              <a:buNone/>
            </a:pPr>
            <a:r>
              <a:rPr lang="en-US" dirty="0" smtClean="0"/>
              <a:t>Experiments:                          2,033,535</a:t>
            </a:r>
          </a:p>
          <a:p>
            <a:pPr marL="0" indent="0">
              <a:buNone/>
            </a:pPr>
            <a:r>
              <a:rPr lang="en-US" dirty="0" smtClean="0"/>
              <a:t>Truncated UDP Responses: 2,032,176</a:t>
            </a:r>
          </a:p>
          <a:p>
            <a:pPr marL="0" indent="0">
              <a:buNone/>
            </a:pPr>
            <a:r>
              <a:rPr lang="en-US" dirty="0" smtClean="0"/>
              <a:t>TCP Queries:                          1,978,396</a:t>
            </a:r>
          </a:p>
          <a:p>
            <a:pPr marL="0" indent="0">
              <a:buNone/>
            </a:pPr>
            <a:r>
              <a:rPr lang="en-US" dirty="0" smtClean="0"/>
              <a:t>Drop Off:                                       53,780</a:t>
            </a:r>
          </a:p>
          <a:p>
            <a:pPr marL="0" indent="0">
              <a:buNone/>
            </a:pPr>
            <a:r>
              <a:rPr lang="en-US" dirty="0" smtClean="0"/>
              <a:t> </a:t>
            </a:r>
          </a:p>
          <a:p>
            <a:pPr marL="0" indent="0">
              <a:buNone/>
            </a:pPr>
            <a:r>
              <a:rPr lang="en-US" dirty="0" smtClean="0"/>
              <a:t>That</a:t>
            </a:r>
            <a:r>
              <a:rPr lang="fr-FR" dirty="0" smtClean="0"/>
              <a:t>’</a:t>
            </a:r>
            <a:r>
              <a:rPr lang="en-US" dirty="0" smtClean="0"/>
              <a:t>s 2.6%</a:t>
            </a:r>
            <a:endParaRPr lang="en-US" dirty="0"/>
          </a:p>
        </p:txBody>
      </p:sp>
      <p:sp>
        <p:nvSpPr>
          <p:cNvPr id="4" name="Freeform 3"/>
          <p:cNvSpPr/>
          <p:nvPr/>
        </p:nvSpPr>
        <p:spPr>
          <a:xfrm>
            <a:off x="250779" y="4560978"/>
            <a:ext cx="3076490" cy="1974637"/>
          </a:xfrm>
          <a:custGeom>
            <a:avLst/>
            <a:gdLst>
              <a:gd name="connsiteX0" fmla="*/ 2738606 w 3076490"/>
              <a:gd name="connsiteY0" fmla="*/ 1974637 h 1974637"/>
              <a:gd name="connsiteX1" fmla="*/ 2846067 w 3076490"/>
              <a:gd name="connsiteY1" fmla="*/ 59868 h 1974637"/>
              <a:gd name="connsiteX2" fmla="*/ 110683 w 3076490"/>
              <a:gd name="connsiteY2" fmla="*/ 548330 h 1974637"/>
              <a:gd name="connsiteX3" fmla="*/ 696836 w 3076490"/>
              <a:gd name="connsiteY3" fmla="*/ 1212637 h 1974637"/>
              <a:gd name="connsiteX4" fmla="*/ 2201298 w 3076490"/>
              <a:gd name="connsiteY4" fmla="*/ 1261484 h 1974637"/>
              <a:gd name="connsiteX5" fmla="*/ 2865606 w 3076490"/>
              <a:gd name="connsiteY5" fmla="*/ 694868 h 19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490" h="1974637">
                <a:moveTo>
                  <a:pt x="2738606" y="1974637"/>
                </a:moveTo>
                <a:cubicBezTo>
                  <a:pt x="3011330" y="1136111"/>
                  <a:pt x="3284054" y="297586"/>
                  <a:pt x="2846067" y="59868"/>
                </a:cubicBezTo>
                <a:cubicBezTo>
                  <a:pt x="2408080" y="-177850"/>
                  <a:pt x="468888" y="356202"/>
                  <a:pt x="110683" y="548330"/>
                </a:cubicBezTo>
                <a:cubicBezTo>
                  <a:pt x="-247522" y="740458"/>
                  <a:pt x="348400" y="1093778"/>
                  <a:pt x="696836" y="1212637"/>
                </a:cubicBezTo>
                <a:cubicBezTo>
                  <a:pt x="1045272" y="1331496"/>
                  <a:pt x="1839836" y="1347779"/>
                  <a:pt x="2201298" y="1261484"/>
                </a:cubicBezTo>
                <a:cubicBezTo>
                  <a:pt x="2562760" y="1175189"/>
                  <a:pt x="2865606" y="694868"/>
                  <a:pt x="2865606" y="6948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2067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Numbers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Resolvers</a:t>
            </a:r>
          </a:p>
          <a:p>
            <a:pPr marL="0" indent="0">
              <a:buNone/>
            </a:pPr>
            <a:r>
              <a:rPr lang="en-US" dirty="0"/>
              <a:t>	</a:t>
            </a:r>
            <a:r>
              <a:rPr lang="en-US" dirty="0" smtClean="0"/>
              <a:t>Total Seen: 80,505</a:t>
            </a:r>
          </a:p>
          <a:p>
            <a:pPr marL="0" indent="0">
              <a:buNone/>
            </a:pPr>
            <a:r>
              <a:rPr lang="en-US" dirty="0"/>
              <a:t>	</a:t>
            </a:r>
            <a:r>
              <a:rPr lang="en-US" dirty="0" smtClean="0"/>
              <a:t>UDP only:    13,483</a:t>
            </a:r>
          </a:p>
          <a:p>
            <a:pPr marL="0" indent="0">
              <a:buNone/>
            </a:pPr>
            <a:endParaRPr lang="en-US" dirty="0"/>
          </a:p>
          <a:p>
            <a:pPr marL="0" indent="0">
              <a:buNone/>
            </a:pPr>
            <a:r>
              <a:rPr lang="en-US" dirty="0" smtClean="0"/>
              <a:t>17% of resolvers cannot ask a query in TCP following receipt of a truncated UDP response</a:t>
            </a:r>
          </a:p>
          <a:p>
            <a:pPr marL="0" indent="0">
              <a:buNone/>
            </a:pPr>
            <a:endParaRPr lang="en-US" dirty="0" smtClean="0"/>
          </a:p>
          <a:p>
            <a:pPr marL="0" indent="0">
              <a:buNone/>
            </a:pPr>
            <a:r>
              <a:rPr lang="en-US" dirty="0" smtClean="0"/>
              <a:t>6.4% of clients uses these resolvers</a:t>
            </a:r>
          </a:p>
          <a:p>
            <a:pPr marL="0" indent="0">
              <a:buNone/>
            </a:pPr>
            <a:r>
              <a:rPr lang="en-US" dirty="0" smtClean="0"/>
              <a:t>	3.8% of them failover to use a resolver that can ask a TCP query</a:t>
            </a:r>
          </a:p>
          <a:p>
            <a:pPr marL="0" indent="0">
              <a:buNone/>
            </a:pPr>
            <a:r>
              <a:rPr lang="en-US" dirty="0" smtClean="0"/>
              <a:t>	2.6% do not</a:t>
            </a: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	</a:t>
            </a:r>
            <a:endParaRPr lang="en-US" dirty="0"/>
          </a:p>
          <a:p>
            <a:pPr marL="0" indent="0">
              <a:buNone/>
            </a:pPr>
            <a:endParaRPr lang="en-US" dirty="0"/>
          </a:p>
        </p:txBody>
      </p:sp>
      <p:sp>
        <p:nvSpPr>
          <p:cNvPr id="4" name="Freeform 3"/>
          <p:cNvSpPr/>
          <p:nvPr/>
        </p:nvSpPr>
        <p:spPr>
          <a:xfrm>
            <a:off x="278818" y="2651607"/>
            <a:ext cx="908960" cy="696559"/>
          </a:xfrm>
          <a:custGeom>
            <a:avLst/>
            <a:gdLst>
              <a:gd name="connsiteX0" fmla="*/ 590644 w 908960"/>
              <a:gd name="connsiteY0" fmla="*/ 74008 h 696559"/>
              <a:gd name="connsiteX1" fmla="*/ 72874 w 908960"/>
              <a:gd name="connsiteY1" fmla="*/ 34931 h 696559"/>
              <a:gd name="connsiteX2" fmla="*/ 72874 w 908960"/>
              <a:gd name="connsiteY2" fmla="*/ 513624 h 696559"/>
              <a:gd name="connsiteX3" fmla="*/ 717644 w 908960"/>
              <a:gd name="connsiteY3" fmla="*/ 679701 h 696559"/>
              <a:gd name="connsiteX4" fmla="*/ 903259 w 908960"/>
              <a:gd name="connsiteY4" fmla="*/ 142393 h 696559"/>
              <a:gd name="connsiteX5" fmla="*/ 551567 w 908960"/>
              <a:gd name="connsiteY5" fmla="*/ 5624 h 69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60" h="696559">
                <a:moveTo>
                  <a:pt x="590644" y="74008"/>
                </a:moveTo>
                <a:cubicBezTo>
                  <a:pt x="374906" y="17835"/>
                  <a:pt x="159169" y="-38338"/>
                  <a:pt x="72874" y="34931"/>
                </a:cubicBezTo>
                <a:cubicBezTo>
                  <a:pt x="-13421" y="108200"/>
                  <a:pt x="-34588" y="406162"/>
                  <a:pt x="72874" y="513624"/>
                </a:cubicBezTo>
                <a:cubicBezTo>
                  <a:pt x="180336" y="621086"/>
                  <a:pt x="579247" y="741573"/>
                  <a:pt x="717644" y="679701"/>
                </a:cubicBezTo>
                <a:cubicBezTo>
                  <a:pt x="856041" y="617829"/>
                  <a:pt x="930939" y="254739"/>
                  <a:pt x="903259" y="142393"/>
                </a:cubicBezTo>
                <a:cubicBezTo>
                  <a:pt x="875580" y="30047"/>
                  <a:pt x="551567" y="5624"/>
                  <a:pt x="551567" y="56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78818" y="3390161"/>
            <a:ext cx="908960" cy="696559"/>
          </a:xfrm>
          <a:custGeom>
            <a:avLst/>
            <a:gdLst>
              <a:gd name="connsiteX0" fmla="*/ 590644 w 908960"/>
              <a:gd name="connsiteY0" fmla="*/ 74008 h 696559"/>
              <a:gd name="connsiteX1" fmla="*/ 72874 w 908960"/>
              <a:gd name="connsiteY1" fmla="*/ 34931 h 696559"/>
              <a:gd name="connsiteX2" fmla="*/ 72874 w 908960"/>
              <a:gd name="connsiteY2" fmla="*/ 513624 h 696559"/>
              <a:gd name="connsiteX3" fmla="*/ 717644 w 908960"/>
              <a:gd name="connsiteY3" fmla="*/ 679701 h 696559"/>
              <a:gd name="connsiteX4" fmla="*/ 903259 w 908960"/>
              <a:gd name="connsiteY4" fmla="*/ 142393 h 696559"/>
              <a:gd name="connsiteX5" fmla="*/ 551567 w 908960"/>
              <a:gd name="connsiteY5" fmla="*/ 5624 h 69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60" h="696559">
                <a:moveTo>
                  <a:pt x="590644" y="74008"/>
                </a:moveTo>
                <a:cubicBezTo>
                  <a:pt x="374906" y="17835"/>
                  <a:pt x="159169" y="-38338"/>
                  <a:pt x="72874" y="34931"/>
                </a:cubicBezTo>
                <a:cubicBezTo>
                  <a:pt x="-13421" y="108200"/>
                  <a:pt x="-34588" y="406162"/>
                  <a:pt x="72874" y="513624"/>
                </a:cubicBezTo>
                <a:cubicBezTo>
                  <a:pt x="180336" y="621086"/>
                  <a:pt x="579247" y="741573"/>
                  <a:pt x="717644" y="679701"/>
                </a:cubicBezTo>
                <a:cubicBezTo>
                  <a:pt x="856041" y="617829"/>
                  <a:pt x="930939" y="254739"/>
                  <a:pt x="903259" y="142393"/>
                </a:cubicBezTo>
                <a:cubicBezTo>
                  <a:pt x="875580" y="30047"/>
                  <a:pt x="551567" y="5624"/>
                  <a:pt x="551567" y="56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733298" y="4213717"/>
            <a:ext cx="908960" cy="696559"/>
          </a:xfrm>
          <a:custGeom>
            <a:avLst/>
            <a:gdLst>
              <a:gd name="connsiteX0" fmla="*/ 590644 w 908960"/>
              <a:gd name="connsiteY0" fmla="*/ 74008 h 696559"/>
              <a:gd name="connsiteX1" fmla="*/ 72874 w 908960"/>
              <a:gd name="connsiteY1" fmla="*/ 34931 h 696559"/>
              <a:gd name="connsiteX2" fmla="*/ 72874 w 908960"/>
              <a:gd name="connsiteY2" fmla="*/ 513624 h 696559"/>
              <a:gd name="connsiteX3" fmla="*/ 717644 w 908960"/>
              <a:gd name="connsiteY3" fmla="*/ 679701 h 696559"/>
              <a:gd name="connsiteX4" fmla="*/ 903259 w 908960"/>
              <a:gd name="connsiteY4" fmla="*/ 142393 h 696559"/>
              <a:gd name="connsiteX5" fmla="*/ 551567 w 908960"/>
              <a:gd name="connsiteY5" fmla="*/ 5624 h 69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60" h="696559">
                <a:moveTo>
                  <a:pt x="590644" y="74008"/>
                </a:moveTo>
                <a:cubicBezTo>
                  <a:pt x="374906" y="17835"/>
                  <a:pt x="159169" y="-38338"/>
                  <a:pt x="72874" y="34931"/>
                </a:cubicBezTo>
                <a:cubicBezTo>
                  <a:pt x="-13421" y="108200"/>
                  <a:pt x="-34588" y="406162"/>
                  <a:pt x="72874" y="513624"/>
                </a:cubicBezTo>
                <a:cubicBezTo>
                  <a:pt x="180336" y="621086"/>
                  <a:pt x="579247" y="741573"/>
                  <a:pt x="717644" y="679701"/>
                </a:cubicBezTo>
                <a:cubicBezTo>
                  <a:pt x="856041" y="617829"/>
                  <a:pt x="930939" y="254739"/>
                  <a:pt x="903259" y="142393"/>
                </a:cubicBezTo>
                <a:cubicBezTo>
                  <a:pt x="875580" y="30047"/>
                  <a:pt x="551567" y="5624"/>
                  <a:pt x="551567" y="56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8673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we really want to use DNS over TCP</a:t>
            </a:r>
            <a:endParaRPr lang="en-US" dirty="0"/>
          </a:p>
        </p:txBody>
      </p:sp>
      <p:sp>
        <p:nvSpPr>
          <p:cNvPr id="3" name="Content Placeholder 2"/>
          <p:cNvSpPr>
            <a:spLocks noGrp="1"/>
          </p:cNvSpPr>
          <p:nvPr>
            <p:ph idx="1"/>
          </p:nvPr>
        </p:nvSpPr>
        <p:spPr/>
        <p:txBody>
          <a:bodyPr/>
          <a:lstStyle/>
          <a:p>
            <a:pPr marL="0" indent="0">
              <a:buNone/>
            </a:pPr>
            <a:r>
              <a:rPr lang="en-US" dirty="0" smtClean="0"/>
              <a:t>Then maybe its port 53 that</a:t>
            </a:r>
            <a:r>
              <a:rPr lang="fr-FR" dirty="0" smtClean="0"/>
              <a:t>’</a:t>
            </a:r>
            <a:r>
              <a:rPr lang="en-US" dirty="0" smtClean="0"/>
              <a:t>s the problem for these 17% </a:t>
            </a:r>
            <a:r>
              <a:rPr lang="en-US" smtClean="0"/>
              <a:t>of resolvers</a:t>
            </a:r>
            <a:endParaRPr lang="en-US" dirty="0" smtClean="0"/>
          </a:p>
          <a:p>
            <a:pPr marL="0" indent="0">
              <a:buNone/>
            </a:pPr>
            <a:endParaRPr lang="en-US" dirty="0"/>
          </a:p>
          <a:p>
            <a:pPr marL="0" indent="0">
              <a:buNone/>
            </a:pPr>
            <a:r>
              <a:rPr lang="en-US" dirty="0" smtClean="0"/>
              <a:t>Why not go </a:t>
            </a:r>
            <a:r>
              <a:rPr lang="en-US" b="1" dirty="0" smtClean="0"/>
              <a:t>all</a:t>
            </a:r>
            <a:r>
              <a:rPr lang="en-US" dirty="0" smtClean="0"/>
              <a:t> the way?</a:t>
            </a:r>
          </a:p>
          <a:p>
            <a:pPr marL="400050" lvl="1" indent="0">
              <a:buNone/>
            </a:pPr>
            <a:r>
              <a:rPr lang="en-US" dirty="0" smtClean="0"/>
              <a:t>How about DNS over XML over HTTP over port 80 over TCP?</a:t>
            </a:r>
            <a:endParaRPr lang="en-US" dirty="0"/>
          </a:p>
        </p:txBody>
      </p:sp>
      <p:pic>
        <p:nvPicPr>
          <p:cNvPr id="6" name="Picture 5"/>
          <p:cNvPicPr>
            <a:picLocks noChangeAspect="1"/>
          </p:cNvPicPr>
          <p:nvPr/>
        </p:nvPicPr>
        <p:blipFill>
          <a:blip r:embed="rId2"/>
          <a:stretch>
            <a:fillRect/>
          </a:stretch>
        </p:blipFill>
        <p:spPr>
          <a:xfrm>
            <a:off x="2594112" y="4298462"/>
            <a:ext cx="567028" cy="547076"/>
          </a:xfrm>
          <a:prstGeom prst="rect">
            <a:avLst/>
          </a:prstGeom>
        </p:spPr>
      </p:pic>
    </p:spTree>
    <p:extLst>
      <p:ext uri="{BB962C8B-B14F-4D97-AF65-F5344CB8AC3E}">
        <p14:creationId xmlns:p14="http://schemas.microsoft.com/office/powerpoint/2010/main" val="287002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Originally there was </a:t>
            </a:r>
            <a:r>
              <a:rPr lang="en-US" dirty="0" smtClean="0"/>
              <a:t>RFC791:</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latin typeface="Courier"/>
                <a:cs typeface="Courier"/>
              </a:rPr>
              <a:t>“All </a:t>
            </a:r>
            <a:r>
              <a:rPr lang="en-US" sz="1800" dirty="0">
                <a:latin typeface="Courier"/>
                <a:cs typeface="Courier"/>
              </a:rPr>
              <a:t>hosts must be </a:t>
            </a:r>
            <a:r>
              <a:rPr lang="en-US" sz="1800" dirty="0" smtClean="0">
                <a:latin typeface="Courier"/>
                <a:cs typeface="Courier"/>
              </a:rPr>
              <a:t>prepared to </a:t>
            </a:r>
            <a:r>
              <a:rPr lang="en-US" sz="1800" dirty="0">
                <a:latin typeface="Courier"/>
                <a:cs typeface="Courier"/>
              </a:rPr>
              <a:t>accept datagrams of up to 576 octets (whether they arrive </a:t>
            </a:r>
            <a:r>
              <a:rPr lang="en-US" sz="1800" dirty="0" smtClean="0">
                <a:latin typeface="Courier"/>
                <a:cs typeface="Courier"/>
              </a:rPr>
              <a:t>whole or </a:t>
            </a:r>
            <a:r>
              <a:rPr lang="en-US" sz="1800" dirty="0">
                <a:latin typeface="Courier"/>
                <a:cs typeface="Courier"/>
              </a:rPr>
              <a:t>in fragments).  It is recommended that hosts only send </a:t>
            </a:r>
            <a:r>
              <a:rPr lang="en-US" sz="1800" dirty="0" smtClean="0">
                <a:latin typeface="Courier"/>
                <a:cs typeface="Courier"/>
              </a:rPr>
              <a:t>datagrams larger </a:t>
            </a:r>
            <a:r>
              <a:rPr lang="en-US" sz="1800" dirty="0">
                <a:latin typeface="Courier"/>
                <a:cs typeface="Courier"/>
              </a:rPr>
              <a:t>than 576 octets if they have assurance that the </a:t>
            </a:r>
            <a:r>
              <a:rPr lang="en-US" sz="1800" dirty="0" smtClean="0">
                <a:latin typeface="Courier"/>
                <a:cs typeface="Courier"/>
              </a:rPr>
              <a:t>destination is </a:t>
            </a:r>
            <a:r>
              <a:rPr lang="en-US" sz="1800" dirty="0">
                <a:latin typeface="Courier"/>
                <a:cs typeface="Courier"/>
              </a:rPr>
              <a:t>prepared to accept the larger datagrams</a:t>
            </a:r>
            <a:r>
              <a:rPr lang="en-US" sz="1800" dirty="0" smtClean="0">
                <a:latin typeface="Courier"/>
                <a:cs typeface="Courier"/>
              </a:rPr>
              <a:t>.”</a:t>
            </a:r>
          </a:p>
          <a:p>
            <a:pPr marL="0" indent="0">
              <a:buNone/>
            </a:pPr>
            <a:endParaRPr lang="en-US" sz="1800" dirty="0" smtClean="0">
              <a:latin typeface="Courier"/>
              <a:cs typeface="Courier"/>
            </a:endParaRPr>
          </a:p>
          <a:p>
            <a:pPr marL="0" indent="0">
              <a:buNone/>
            </a:pPr>
            <a:endParaRPr lang="en-US" sz="1800" dirty="0">
              <a:latin typeface="Courier"/>
              <a:cs typeface="Courier"/>
            </a:endParaRPr>
          </a:p>
          <a:p>
            <a:pPr marL="0" indent="0">
              <a:buNone/>
            </a:pPr>
            <a:endParaRPr lang="en-US" sz="1800" dirty="0" smtClean="0">
              <a:latin typeface="Courier"/>
              <a:cs typeface="Courier"/>
            </a:endParaRPr>
          </a:p>
          <a:p>
            <a:pPr marL="0" indent="0">
              <a:buNone/>
            </a:pPr>
            <a:endParaRPr lang="en-US" sz="1800" dirty="0">
              <a:latin typeface="Courier"/>
              <a:cs typeface="Courier"/>
            </a:endParaRPr>
          </a:p>
          <a:p>
            <a:pPr marL="0" indent="0">
              <a:buNone/>
            </a:pPr>
            <a:r>
              <a:rPr lang="en-US" sz="1800" dirty="0" smtClean="0">
                <a:cs typeface="Courier"/>
              </a:rPr>
              <a:t>For:</a:t>
            </a:r>
          </a:p>
          <a:p>
            <a:pPr lvl="1">
              <a:buFont typeface="Wingdings" charset="2"/>
              <a:buChar char="§"/>
            </a:pPr>
            <a:r>
              <a:rPr lang="en-US" sz="1600" dirty="0" smtClean="0">
                <a:cs typeface="Courier"/>
              </a:rPr>
              <a:t>20 bytes of IP header, </a:t>
            </a:r>
          </a:p>
          <a:p>
            <a:pPr lvl="1">
              <a:buFont typeface="Wingdings" charset="2"/>
              <a:buChar char="§"/>
            </a:pPr>
            <a:r>
              <a:rPr lang="en-US" sz="1600" dirty="0" smtClean="0">
                <a:cs typeface="Courier"/>
              </a:rPr>
              <a:t>&lt;= 40 bytes of IP options and </a:t>
            </a:r>
          </a:p>
          <a:p>
            <a:pPr lvl="1">
              <a:buFont typeface="Wingdings" charset="2"/>
              <a:buChar char="§"/>
            </a:pPr>
            <a:r>
              <a:rPr lang="en-US" sz="1600" dirty="0" smtClean="0">
                <a:cs typeface="Courier"/>
              </a:rPr>
              <a:t>8 bytes of UDP header, </a:t>
            </a:r>
          </a:p>
          <a:p>
            <a:pPr marL="0" indent="0">
              <a:buNone/>
            </a:pPr>
            <a:r>
              <a:rPr lang="en-US" sz="1800" dirty="0" smtClean="0">
                <a:cs typeface="Courier"/>
              </a:rPr>
              <a:t>that leaves a maximum of 512 bytes in a packet that will be accepted by any IP host.</a:t>
            </a:r>
            <a:endParaRPr lang="en-US" sz="1800" dirty="0">
              <a:cs typeface="Courier"/>
            </a:endParaRPr>
          </a:p>
        </p:txBody>
      </p:sp>
    </p:spTree>
    <p:extLst>
      <p:ext uri="{BB962C8B-B14F-4D97-AF65-F5344CB8AC3E}">
        <p14:creationId xmlns:p14="http://schemas.microsoft.com/office/powerpoint/2010/main" val="413086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a:t>
            </a:r>
            <a:r>
              <a:rPr lang="en-US" dirty="0" smtClean="0"/>
              <a:t>RFC1123:</a:t>
            </a:r>
            <a:endParaRPr lang="en-US" dirty="0"/>
          </a:p>
        </p:txBody>
      </p:sp>
      <p:sp>
        <p:nvSpPr>
          <p:cNvPr id="3" name="Content Placeholder 2"/>
          <p:cNvSpPr>
            <a:spLocks noGrp="1"/>
          </p:cNvSpPr>
          <p:nvPr>
            <p:ph idx="1"/>
          </p:nvPr>
        </p:nvSpPr>
        <p:spPr/>
        <p:txBody>
          <a:bodyPr>
            <a:normAutofit/>
          </a:bodyPr>
          <a:lstStyle/>
          <a:p>
            <a:pPr marL="0" indent="0">
              <a:buNone/>
            </a:pPr>
            <a:r>
              <a:rPr lang="en-US" sz="1600" dirty="0" smtClean="0">
                <a:latin typeface="Courier"/>
                <a:cs typeface="Courier"/>
              </a:rPr>
              <a:t>.</a:t>
            </a:r>
            <a:r>
              <a:rPr lang="en-US" sz="1600" dirty="0">
                <a:latin typeface="Courier"/>
                <a:cs typeface="Courier"/>
              </a:rPr>
              <a:t>.. it is also clear that some new DNS record types defined in the future will contain information exceeding the 512 byte limit that applies to UDP, and hence will require TCP. Thus, resolvers and name servers should implement TCP services as a backup to UDP today, with the knowledge that they will require the TCP service in the future</a:t>
            </a:r>
            <a:r>
              <a:rPr lang="en-US" sz="1600" dirty="0" smtClean="0">
                <a:latin typeface="Courier"/>
                <a:cs typeface="Courier"/>
              </a:rPr>
              <a:t>.</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25858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original DNS model</a:t>
            </a:r>
            <a:endParaRPr lang="en-US" dirty="0"/>
          </a:p>
        </p:txBody>
      </p:sp>
      <p:sp>
        <p:nvSpPr>
          <p:cNvPr id="3" name="Content Placeholder 2"/>
          <p:cNvSpPr>
            <a:spLocks noGrp="1"/>
          </p:cNvSpPr>
          <p:nvPr>
            <p:ph idx="1"/>
          </p:nvPr>
        </p:nvSpPr>
        <p:spPr/>
        <p:txBody>
          <a:bodyPr/>
          <a:lstStyle/>
          <a:p>
            <a:pPr marL="0" indent="0">
              <a:buNone/>
            </a:pPr>
            <a:r>
              <a:rPr lang="en-US" dirty="0" smtClean="0"/>
              <a:t>If the reply is &lt;= 512 bytes, send a response over UDP</a:t>
            </a:r>
          </a:p>
          <a:p>
            <a:endParaRPr lang="en-US" dirty="0"/>
          </a:p>
          <a:p>
            <a:pPr marL="0" indent="0">
              <a:buNone/>
            </a:pPr>
            <a:r>
              <a:rPr lang="en-US" dirty="0" smtClean="0"/>
              <a:t>If the reply is &gt; 512 bytes, send a response over UDP, but set the TRUNCATED bit</a:t>
            </a:r>
          </a:p>
          <a:p>
            <a:pPr lvl="1"/>
            <a:r>
              <a:rPr lang="en-US" dirty="0" smtClean="0"/>
              <a:t>Which should trigger a re-query using TCP</a:t>
            </a:r>
            <a:endParaRPr lang="en-US" dirty="0"/>
          </a:p>
        </p:txBody>
      </p:sp>
    </p:spTree>
    <p:extLst>
      <p:ext uri="{BB962C8B-B14F-4D97-AF65-F5344CB8AC3E}">
        <p14:creationId xmlns:p14="http://schemas.microsoft.com/office/powerpoint/2010/main" val="272871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EDNS0</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RFC2671:</a:t>
            </a:r>
          </a:p>
          <a:p>
            <a:pPr marL="0" indent="0">
              <a:buNone/>
            </a:pPr>
            <a:endParaRPr lang="en-US" dirty="0"/>
          </a:p>
          <a:p>
            <a:pPr marL="0" indent="0">
              <a:buNone/>
            </a:pPr>
            <a:r>
              <a:rPr lang="en-US" sz="1200" dirty="0">
                <a:latin typeface="Courier"/>
                <a:cs typeface="Courier"/>
              </a:rPr>
              <a:t>4.5. The sender's UDP payload size (which OPT stores in the RR CLASS</a:t>
            </a:r>
          </a:p>
          <a:p>
            <a:pPr marL="0" indent="0">
              <a:buNone/>
            </a:pPr>
            <a:r>
              <a:rPr lang="en-US" sz="1200" dirty="0">
                <a:latin typeface="Courier"/>
                <a:cs typeface="Courier"/>
              </a:rPr>
              <a:t>     field) is the number of octets of the largest UDP payload that can</a:t>
            </a:r>
          </a:p>
          <a:p>
            <a:pPr marL="0" indent="0">
              <a:buNone/>
            </a:pPr>
            <a:r>
              <a:rPr lang="en-US" sz="1200" dirty="0">
                <a:latin typeface="Courier"/>
                <a:cs typeface="Courier"/>
              </a:rPr>
              <a:t>     be reassembled and delivered in the sender's network stack.  Note</a:t>
            </a:r>
          </a:p>
          <a:p>
            <a:pPr marL="0" indent="0">
              <a:buNone/>
            </a:pPr>
            <a:r>
              <a:rPr lang="en-US" sz="1200" dirty="0">
                <a:latin typeface="Courier"/>
                <a:cs typeface="Courier"/>
              </a:rPr>
              <a:t>     that path MTU, with or without fragmentation, may be smaller than</a:t>
            </a:r>
          </a:p>
          <a:p>
            <a:pPr marL="0" indent="0">
              <a:buNone/>
            </a:pPr>
            <a:r>
              <a:rPr lang="en-US" sz="1200" dirty="0">
                <a:latin typeface="Courier"/>
                <a:cs typeface="Courier"/>
              </a:rPr>
              <a:t>     </a:t>
            </a:r>
            <a:r>
              <a:rPr lang="en-US" sz="1200" dirty="0" smtClean="0">
                <a:latin typeface="Courier"/>
                <a:cs typeface="Courier"/>
              </a:rPr>
              <a:t>this.</a:t>
            </a:r>
          </a:p>
          <a:p>
            <a:pPr marL="0" indent="0">
              <a:buNone/>
            </a:pPr>
            <a:endParaRPr lang="en-US" sz="1200" dirty="0">
              <a:latin typeface="Courier"/>
              <a:cs typeface="Courier"/>
            </a:endParaRPr>
          </a:p>
          <a:p>
            <a:pPr marL="0" indent="0">
              <a:buNone/>
            </a:pPr>
            <a:r>
              <a:rPr lang="en-US" sz="2400" dirty="0" smtClean="0">
                <a:cs typeface="Courier"/>
              </a:rPr>
              <a:t>The sender can say to the resolver: “Its ok to send me DNS responses using UDP up to size &lt;xxx&gt;. I can handle it.”</a:t>
            </a:r>
          </a:p>
          <a:p>
            <a:pPr marL="0" indent="0">
              <a:buNone/>
            </a:pPr>
            <a:endParaRPr lang="en-US" sz="2400" dirty="0">
              <a:cs typeface="Courier"/>
            </a:endParaRPr>
          </a:p>
          <a:p>
            <a:pPr marL="0" indent="0">
              <a:buNone/>
            </a:pPr>
            <a:r>
              <a:rPr lang="en-US" sz="2400" dirty="0" smtClean="0">
                <a:cs typeface="Courier"/>
              </a:rPr>
              <a:t>So we started using DNS over UDP for larger queries, and stopped performing failback to TCP so readily. Commonly, we see a 4096 packet reassembly buffer being announced in EDNS0 queries.</a:t>
            </a:r>
            <a:endParaRPr lang="en-US" sz="2400" dirty="0">
              <a:cs typeface="Courier"/>
            </a:endParaRPr>
          </a:p>
        </p:txBody>
      </p:sp>
    </p:spTree>
    <p:extLst>
      <p:ext uri="{BB962C8B-B14F-4D97-AF65-F5344CB8AC3E}">
        <p14:creationId xmlns:p14="http://schemas.microsoft.com/office/powerpoint/2010/main" val="253319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leads to…</a:t>
            </a:r>
            <a:endParaRPr lang="en-US" dirty="0"/>
          </a:p>
        </p:txBody>
      </p:sp>
      <p:pic>
        <p:nvPicPr>
          <p:cNvPr id="4" name="Picture 3"/>
          <p:cNvPicPr>
            <a:picLocks noChangeAspect="1"/>
          </p:cNvPicPr>
          <p:nvPr/>
        </p:nvPicPr>
        <p:blipFill>
          <a:blip r:embed="rId2"/>
          <a:stretch>
            <a:fillRect/>
          </a:stretch>
        </p:blipFill>
        <p:spPr>
          <a:xfrm>
            <a:off x="655434" y="1250457"/>
            <a:ext cx="8175958" cy="5396132"/>
          </a:xfrm>
          <a:prstGeom prst="rect">
            <a:avLst/>
          </a:prstGeom>
        </p:spPr>
      </p:pic>
    </p:spTree>
    <p:extLst>
      <p:ext uri="{BB962C8B-B14F-4D97-AF65-F5344CB8AC3E}">
        <p14:creationId xmlns:p14="http://schemas.microsoft.com/office/powerpoint/2010/main" val="51312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a:t>
            </a:r>
            <a:r>
              <a:rPr lang="en-US" dirty="0" smtClean="0"/>
              <a:t>Attacks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Send a small query in UDP to a DNS resolver</a:t>
            </a:r>
          </a:p>
          <a:p>
            <a:pPr marL="400050" lvl="1" indent="0">
              <a:buNone/>
            </a:pPr>
            <a:r>
              <a:rPr lang="en-US" dirty="0" smtClean="0"/>
              <a:t>Set EDNS0 to a large value</a:t>
            </a:r>
          </a:p>
          <a:p>
            <a:pPr marL="400050" lvl="1" indent="0">
              <a:buNone/>
            </a:pPr>
            <a:r>
              <a:rPr lang="en-US" dirty="0" smtClean="0"/>
              <a:t>Use the IP address of the intended </a:t>
            </a:r>
            <a:r>
              <a:rPr lang="en-US" dirty="0" smtClean="0"/>
              <a:t>victim </a:t>
            </a:r>
            <a:r>
              <a:rPr lang="en-US" dirty="0" smtClean="0"/>
              <a:t>as the source address</a:t>
            </a:r>
          </a:p>
          <a:p>
            <a:pPr marL="400050" lvl="1" indent="0">
              <a:buNone/>
            </a:pPr>
            <a:r>
              <a:rPr lang="en-US" dirty="0" smtClean="0"/>
              <a:t>Use a query that generates a large response in UDP</a:t>
            </a:r>
          </a:p>
          <a:p>
            <a:pPr marL="400050" lvl="1" indent="0">
              <a:buNone/>
            </a:pPr>
            <a:r>
              <a:rPr lang="en-US" dirty="0"/>
              <a:t>	</a:t>
            </a:r>
            <a:r>
              <a:rPr lang="en-US" dirty="0" smtClean="0"/>
              <a:t>	ISC.ORG IN ANY, for example</a:t>
            </a:r>
          </a:p>
          <a:p>
            <a:pPr marL="400050" lvl="1" indent="0">
              <a:buNone/>
            </a:pPr>
            <a:r>
              <a:rPr lang="en-US" dirty="0" smtClean="0"/>
              <a:t>10x – 100x gain</a:t>
            </a:r>
          </a:p>
          <a:p>
            <a:pPr marL="0" indent="0">
              <a:buNone/>
            </a:pPr>
            <a:r>
              <a:rPr lang="en-US" dirty="0" smtClean="0"/>
              <a:t>Mix and repeat with a combination of a bot army and the published set of open recursive resolvers</a:t>
            </a:r>
          </a:p>
          <a:p>
            <a:pPr marL="0" indent="0">
              <a:buNone/>
            </a:pPr>
            <a:endParaRPr lang="en-US" dirty="0" smtClean="0"/>
          </a:p>
          <a:p>
            <a:pPr marL="400050" lvl="1" indent="0">
              <a:buNone/>
            </a:pPr>
            <a:endParaRPr lang="en-US" dirty="0" smtClean="0"/>
          </a:p>
        </p:txBody>
      </p:sp>
    </p:spTree>
    <p:extLst>
      <p:ext uri="{BB962C8B-B14F-4D97-AF65-F5344CB8AC3E}">
        <p14:creationId xmlns:p14="http://schemas.microsoft.com/office/powerpoint/2010/main" val="32049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a:t>
            </a:r>
            <a:endParaRPr lang="en-US" dirty="0"/>
          </a:p>
        </p:txBody>
      </p:sp>
      <p:sp>
        <p:nvSpPr>
          <p:cNvPr id="3" name="Content Placeholder 2"/>
          <p:cNvSpPr>
            <a:spLocks noGrp="1"/>
          </p:cNvSpPr>
          <p:nvPr>
            <p:ph idx="1"/>
          </p:nvPr>
        </p:nvSpPr>
        <p:spPr/>
        <p:txBody>
          <a:bodyPr/>
          <a:lstStyle/>
          <a:p>
            <a:pPr marL="0" indent="0">
              <a:buNone/>
            </a:pPr>
            <a:r>
              <a:rPr lang="en-US" dirty="0" smtClean="0"/>
              <a:t>1) Get everyone to use BCP38</a:t>
            </a:r>
          </a:p>
          <a:p>
            <a:pPr marL="0" indent="0">
              <a:buNone/>
            </a:pPr>
            <a:r>
              <a:rPr lang="en-US" dirty="0" smtClean="0"/>
              <a:t>2) Use a smaller EDNS0 max size</a:t>
            </a:r>
          </a:p>
          <a:p>
            <a:pPr marL="0" indent="0">
              <a:buNone/>
            </a:pPr>
            <a:endParaRPr lang="en-US" dirty="0"/>
          </a:p>
          <a:p>
            <a:pPr marL="0" indent="0">
              <a:buNone/>
            </a:pPr>
            <a:r>
              <a:rPr lang="en-US" dirty="0" smtClean="0"/>
              <a:t>So lets look at 2):</a:t>
            </a:r>
          </a:p>
          <a:p>
            <a:pPr marL="400050" lvl="1" indent="0">
              <a:buNone/>
            </a:pPr>
            <a:r>
              <a:rPr lang="en-US" dirty="0" smtClean="0"/>
              <a:t>This would then force the query into TCP</a:t>
            </a:r>
          </a:p>
          <a:p>
            <a:pPr marL="400050" lvl="1" indent="0">
              <a:buNone/>
            </a:pPr>
            <a:r>
              <a:rPr lang="en-US" dirty="0" smtClean="0"/>
              <a:t>And the TCP handshake does not admit source address spoofing</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0145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Could this work?</a:t>
            </a:r>
            <a:endParaRPr lang="en-US" dirty="0"/>
          </a:p>
        </p:txBody>
      </p:sp>
      <p:sp>
        <p:nvSpPr>
          <p:cNvPr id="3" name="Content Placeholder 2"/>
          <p:cNvSpPr>
            <a:spLocks noGrp="1"/>
          </p:cNvSpPr>
          <p:nvPr>
            <p:ph idx="1"/>
          </p:nvPr>
        </p:nvSpPr>
        <p:spPr/>
        <p:txBody>
          <a:bodyPr/>
          <a:lstStyle/>
          <a:p>
            <a:r>
              <a:rPr lang="en-US" dirty="0" smtClean="0"/>
              <a:t>How many customers use DNS resolvers that support TCP?</a:t>
            </a:r>
          </a:p>
          <a:p>
            <a:pPr lvl="1"/>
            <a:r>
              <a:rPr lang="en-US" dirty="0" smtClean="0"/>
              <a:t>Lets find out…</a:t>
            </a:r>
          </a:p>
          <a:p>
            <a:pPr lvl="2"/>
            <a:r>
              <a:rPr lang="en-US" dirty="0" err="1" smtClean="0"/>
              <a:t>Nurgle</a:t>
            </a:r>
            <a:r>
              <a:rPr lang="en-US" dirty="0" smtClean="0"/>
              <a:t> a DNS server with the EDNS0 max size set to 275</a:t>
            </a:r>
          </a:p>
          <a:p>
            <a:pPr lvl="2"/>
            <a:r>
              <a:rPr lang="en-US" dirty="0" smtClean="0"/>
              <a:t>Set up an ad with a short (&lt;275) and a long (&gt;275) DNS name response</a:t>
            </a:r>
          </a:p>
          <a:p>
            <a:pPr lvl="2"/>
            <a:r>
              <a:rPr lang="en-US" dirty="0" smtClean="0"/>
              <a:t>And see who can resolve the short and fails on the long</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140031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TotalTime>
  <Words>575</Words>
  <Application>Microsoft Macintosh PowerPoint</Application>
  <PresentationFormat>On-screen Show (4:3)</PresentationFormat>
  <Paragraphs>82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 question of protocol</vt:lpstr>
      <vt:lpstr>Originally there was RFC791:</vt:lpstr>
      <vt:lpstr>Then RFC1123:</vt:lpstr>
      <vt:lpstr>The original DNS model</vt:lpstr>
      <vt:lpstr>EDNS0</vt:lpstr>
      <vt:lpstr>Which leads to…</vt:lpstr>
      <vt:lpstr>DNS Attacks</vt:lpstr>
      <vt:lpstr>Possible Mitigation…?</vt:lpstr>
      <vt:lpstr>Could this work?</vt:lpstr>
      <vt:lpstr>Numbers</vt:lpstr>
      <vt:lpstr>Numbers, Numbers</vt:lpstr>
      <vt:lpstr>If we really want to use DNS over TCP</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question of protocol</dc:title>
  <dc:creator>Geoff Huston</dc:creator>
  <cp:lastModifiedBy>Geoff Huston</cp:lastModifiedBy>
  <cp:revision>8</cp:revision>
  <dcterms:created xsi:type="dcterms:W3CDTF">2013-08-27T08:09:48Z</dcterms:created>
  <dcterms:modified xsi:type="dcterms:W3CDTF">2013-08-29T07:18:04Z</dcterms:modified>
</cp:coreProperties>
</file>