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5" autoAdjust="0"/>
    <p:restoredTop sz="86486" autoAdjust="0"/>
  </p:normalViewPr>
  <p:slideViewPr>
    <p:cSldViewPr snapToGrid="0" snapToObjects="1">
      <p:cViewPr varScale="1">
        <p:scale>
          <a:sx n="47" d="100"/>
          <a:sy n="47" d="100"/>
        </p:scale>
        <p:origin x="-120" y="-2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859CD-09C4-4D41-9CDF-359D026E34BE}" type="datetimeFigureOut">
              <a:rPr lang="en-US" smtClean="0"/>
              <a:t>3/07/12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8D6ED-4043-5D48-BFED-259C4B6A1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119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859CD-09C4-4D41-9CDF-359D026E34BE}" type="datetimeFigureOut">
              <a:rPr lang="en-US" smtClean="0"/>
              <a:t>3/07/12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8D6ED-4043-5D48-BFED-259C4B6A1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688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859CD-09C4-4D41-9CDF-359D026E34BE}" type="datetimeFigureOut">
              <a:rPr lang="en-US" smtClean="0"/>
              <a:t>3/07/12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8D6ED-4043-5D48-BFED-259C4B6A1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810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859CD-09C4-4D41-9CDF-359D026E34BE}" type="datetimeFigureOut">
              <a:rPr lang="en-US" smtClean="0"/>
              <a:t>3/07/12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8D6ED-4043-5D48-BFED-259C4B6A1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938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859CD-09C4-4D41-9CDF-359D026E34BE}" type="datetimeFigureOut">
              <a:rPr lang="en-US" smtClean="0"/>
              <a:t>3/07/12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8D6ED-4043-5D48-BFED-259C4B6A1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092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859CD-09C4-4D41-9CDF-359D026E34BE}" type="datetimeFigureOut">
              <a:rPr lang="en-US" smtClean="0"/>
              <a:t>3/07/12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8D6ED-4043-5D48-BFED-259C4B6A1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872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859CD-09C4-4D41-9CDF-359D026E34BE}" type="datetimeFigureOut">
              <a:rPr lang="en-US" smtClean="0"/>
              <a:t>3/07/12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8D6ED-4043-5D48-BFED-259C4B6A1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104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859CD-09C4-4D41-9CDF-359D026E34BE}" type="datetimeFigureOut">
              <a:rPr lang="en-US" smtClean="0"/>
              <a:t>3/07/12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8D6ED-4043-5D48-BFED-259C4B6A1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831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859CD-09C4-4D41-9CDF-359D026E34BE}" type="datetimeFigureOut">
              <a:rPr lang="en-US" smtClean="0"/>
              <a:t>3/07/12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8D6ED-4043-5D48-BFED-259C4B6A1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021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859CD-09C4-4D41-9CDF-359D026E34BE}" type="datetimeFigureOut">
              <a:rPr lang="en-US" smtClean="0"/>
              <a:t>3/07/12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8D6ED-4043-5D48-BFED-259C4B6A1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17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859CD-09C4-4D41-9CDF-359D026E34BE}" type="datetimeFigureOut">
              <a:rPr lang="en-US" smtClean="0"/>
              <a:t>3/07/12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8D6ED-4043-5D48-BFED-259C4B6A1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978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4859CD-09C4-4D41-9CDF-359D026E34BE}" type="datetimeFigureOut">
              <a:rPr lang="en-US" smtClean="0"/>
              <a:t>3/07/12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48D6ED-4043-5D48-BFED-259C4B6A1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921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potaroo.net/bgp/stats/iana/delegated-iana-extended" TargetMode="External"/><Relationship Id="rId3" Type="http://schemas.openxmlformats.org/officeDocument/2006/relationships/hyperlink" Target="http://www.potaroo.net/bgp/stats/nro/delegated-nro-extended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Mapping RIR Resources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RSM Meeting</a:t>
            </a:r>
          </a:p>
          <a:p>
            <a:r>
              <a:rPr lang="en-US" dirty="0" smtClean="0"/>
              <a:t>26 June 2012</a:t>
            </a:r>
          </a:p>
        </p:txBody>
      </p:sp>
    </p:spTree>
    <p:extLst>
      <p:ext uri="{BB962C8B-B14F-4D97-AF65-F5344CB8AC3E}">
        <p14:creationId xmlns:p14="http://schemas.microsoft.com/office/powerpoint/2010/main" val="12610033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IANA:</a:t>
            </a:r>
          </a:p>
          <a:p>
            <a:pPr lvl="1"/>
            <a:r>
              <a:rPr lang="en-US" dirty="0" smtClean="0">
                <a:hlinkClick r:id="rId2"/>
              </a:rPr>
              <a:t>http://www.potaroo.net/bgp/stats/iana/delegated-iana-extended</a:t>
            </a:r>
            <a:endParaRPr lang="en-US" dirty="0" smtClean="0"/>
          </a:p>
          <a:p>
            <a:r>
              <a:rPr lang="en-US" dirty="0" smtClean="0"/>
              <a:t>RIRs</a:t>
            </a:r>
          </a:p>
          <a:p>
            <a:pPr lvl="1"/>
            <a:r>
              <a:rPr lang="en-US" dirty="0" smtClean="0">
                <a:hlinkClick r:id="rId3"/>
              </a:rPr>
              <a:t>http://www.potaroo.net/bgp/stats/nro/delegated-nro-extended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Recommend daily production of extended stats files  to the NRO EC as a matter of urgency (i.e. available by 1 September 2012)</a:t>
            </a:r>
          </a:p>
          <a:p>
            <a:r>
              <a:rPr lang="en-US" dirty="0" smtClean="0"/>
              <a:t>Circulate production material to RSM list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3680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EXTENDED Stats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 two new status to the RIR Stats report:</a:t>
            </a:r>
          </a:p>
          <a:p>
            <a:pPr marL="457200" lvl="1" indent="0">
              <a:buNone/>
            </a:pPr>
            <a:r>
              <a:rPr lang="en-US" i="1" dirty="0"/>
              <a:t>r</a:t>
            </a:r>
            <a:r>
              <a:rPr lang="en-US" i="1" dirty="0" smtClean="0"/>
              <a:t>eserved</a:t>
            </a:r>
            <a:r>
              <a:rPr lang="en-US" dirty="0" smtClean="0"/>
              <a:t>	- not available for allocation at present</a:t>
            </a:r>
          </a:p>
          <a:p>
            <a:pPr marL="457200" lvl="1" indent="0">
              <a:buNone/>
            </a:pPr>
            <a:r>
              <a:rPr lang="en-US" i="1" dirty="0"/>
              <a:t>a</a:t>
            </a:r>
            <a:r>
              <a:rPr lang="en-US" i="1" dirty="0" smtClean="0"/>
              <a:t>vailable</a:t>
            </a:r>
            <a:r>
              <a:rPr lang="en-US" dirty="0" smtClean="0"/>
              <a:t> – available for allocation or assignment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i="1" dirty="0" smtClean="0"/>
              <a:t>reserved</a:t>
            </a:r>
            <a:r>
              <a:rPr lang="en-US" dirty="0" smtClean="0"/>
              <a:t> may include: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holding pending return to IANA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holding pending final closure of an LIR’s holdings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holding for any other reason</a:t>
            </a:r>
          </a:p>
        </p:txBody>
      </p:sp>
    </p:spTree>
    <p:extLst>
      <p:ext uri="{BB962C8B-B14F-4D97-AF65-F5344CB8AC3E}">
        <p14:creationId xmlns:p14="http://schemas.microsoft.com/office/powerpoint/2010/main" val="2933605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EXTENDED Stats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Additional</a:t>
            </a:r>
            <a:r>
              <a:rPr lang="en-US" baseline="0" dirty="0" smtClean="0"/>
              <a:t> column:</a:t>
            </a:r>
          </a:p>
          <a:p>
            <a:pPr lvl="1"/>
            <a:r>
              <a:rPr lang="en-US" dirty="0" smtClean="0"/>
              <a:t>LIR</a:t>
            </a:r>
            <a:r>
              <a:rPr lang="en-US" baseline="0" dirty="0" smtClean="0"/>
              <a:t> identifier </a:t>
            </a:r>
          </a:p>
          <a:p>
            <a:pPr lvl="2"/>
            <a:r>
              <a:rPr lang="en-US" dirty="0" smtClean="0"/>
              <a:t>Allocations to the same LIR share a common LIR identifier</a:t>
            </a:r>
          </a:p>
          <a:p>
            <a:pPr lvl="2"/>
            <a:r>
              <a:rPr lang="en-US" dirty="0" smtClean="0"/>
              <a:t>The LIR identifier may be obscured</a:t>
            </a:r>
          </a:p>
          <a:p>
            <a:pPr lvl="2"/>
            <a:r>
              <a:rPr lang="en-US" dirty="0" smtClean="0"/>
              <a:t>The LIR identifier may be null</a:t>
            </a:r>
          </a:p>
        </p:txBody>
      </p:sp>
    </p:spTree>
    <p:extLst>
      <p:ext uri="{BB962C8B-B14F-4D97-AF65-F5344CB8AC3E}">
        <p14:creationId xmlns:p14="http://schemas.microsoft.com/office/powerpoint/2010/main" val="17159288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EXTENDED Stats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Semantics:</a:t>
            </a:r>
          </a:p>
          <a:p>
            <a:pPr lvl="1"/>
            <a:r>
              <a:rPr lang="en-US" dirty="0" smtClean="0"/>
              <a:t>The DATE field is the date this resource was allocated, assigned or</a:t>
            </a:r>
            <a:r>
              <a:rPr lang="en-US" strike="sngStrike" dirty="0" smtClean="0"/>
              <a:t> </a:t>
            </a:r>
            <a:r>
              <a:rPr lang="en-US" i="1" strike="sngStrike" dirty="0" smtClean="0"/>
              <a:t>most recently transferred</a:t>
            </a:r>
            <a:r>
              <a:rPr lang="en-US" i="1" dirty="0" smtClean="0"/>
              <a:t> </a:t>
            </a:r>
            <a:r>
              <a:rPr lang="en-US" dirty="0" smtClean="0"/>
              <a:t>by the RIR to its current holder</a:t>
            </a:r>
          </a:p>
          <a:p>
            <a:pPr lvl="2"/>
            <a:r>
              <a:rPr lang="en-US" dirty="0" smtClean="0"/>
              <a:t>If an LIR is allocated a /20 on one date and the adjacent /20 at a later date the Extended Stats report should list two /20s, with dates that reflect the respective dates of allocation. The LIR identifier may be used to indicate that the two allocations were made to the same LIR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27588" y="6504396"/>
            <a:ext cx="2226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APNIC please change!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3848080" y="3117491"/>
            <a:ext cx="2789858" cy="338690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99134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EXTENDED</a:t>
            </a:r>
            <a:r>
              <a:rPr lang="en-US" baseline="0" dirty="0" smtClean="0"/>
              <a:t> Stats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</a:p>
          <a:p>
            <a:pPr lvl="1"/>
            <a:r>
              <a:rPr lang="en-US" dirty="0" smtClean="0"/>
              <a:t>All resources directly administered by this RIR</a:t>
            </a:r>
            <a:r>
              <a:rPr lang="en-US" baseline="0" dirty="0" smtClean="0"/>
              <a:t> should be listed in the extended stats file. </a:t>
            </a:r>
          </a:p>
          <a:p>
            <a:pPr lvl="1"/>
            <a:r>
              <a:rPr lang="en-US" baseline="0" dirty="0" smtClean="0"/>
              <a:t>Resources returned to the IANA, or administered by another RIR should NOT be listed in the RIR’s extended stats file.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025832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EXTENDED Stats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Syntax</a:t>
            </a:r>
          </a:p>
          <a:p>
            <a:pPr lvl="1"/>
            <a:r>
              <a:rPr lang="en-US" dirty="0" smtClean="0"/>
              <a:t>Records</a:t>
            </a:r>
            <a:r>
              <a:rPr lang="en-US" baseline="0" dirty="0" smtClean="0"/>
              <a:t> should be ordered  by resource type, (</a:t>
            </a:r>
            <a:r>
              <a:rPr lang="en-US" dirty="0" err="1" smtClean="0"/>
              <a:t>asn</a:t>
            </a:r>
            <a:r>
              <a:rPr lang="en-US" dirty="0" smtClean="0"/>
              <a:t>, ipv4, ipv6) then by </a:t>
            </a:r>
            <a:r>
              <a:rPr lang="en-US" baseline="0" dirty="0" smtClean="0"/>
              <a:t>numerical value of the start AS or address.</a:t>
            </a:r>
          </a:p>
        </p:txBody>
      </p:sp>
    </p:spTree>
    <p:extLst>
      <p:ext uri="{BB962C8B-B14F-4D97-AF65-F5344CB8AC3E}">
        <p14:creationId xmlns:p14="http://schemas.microsoft.com/office/powerpoint/2010/main" val="10623319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Combining</a:t>
            </a:r>
            <a:r>
              <a:rPr lang="en-US" baseline="0" dirty="0" smtClean="0"/>
              <a:t> Stats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Step 1 – </a:t>
            </a:r>
            <a:r>
              <a:rPr lang="en-US" dirty="0" err="1" smtClean="0"/>
              <a:t>Synthesise</a:t>
            </a:r>
            <a:r>
              <a:rPr lang="en-US" dirty="0" smtClean="0"/>
              <a:t> a IANA extended stats file</a:t>
            </a:r>
          </a:p>
          <a:p>
            <a:pPr lvl="1"/>
            <a:r>
              <a:rPr lang="en-US" dirty="0" smtClean="0"/>
              <a:t>Take the IANA ASN, IPv4 and IPv6 registries</a:t>
            </a:r>
          </a:p>
          <a:p>
            <a:pPr lvl="1"/>
            <a:r>
              <a:rPr lang="en-US" dirty="0" smtClean="0"/>
              <a:t>Add the footnotes of the IPv4 registry</a:t>
            </a:r>
          </a:p>
          <a:p>
            <a:pPr lvl="1"/>
            <a:r>
              <a:rPr lang="en-US" dirty="0" smtClean="0"/>
              <a:t>Add the inter-RIR transfers of the legacy-holes</a:t>
            </a:r>
          </a:p>
          <a:p>
            <a:pPr lvl="1"/>
            <a:r>
              <a:rPr lang="en-US" dirty="0" smtClean="0"/>
              <a:t>Add the returns to IANA (RIPE NCC &amp; ARIN)</a:t>
            </a:r>
          </a:p>
        </p:txBody>
      </p:sp>
    </p:spTree>
    <p:extLst>
      <p:ext uri="{BB962C8B-B14F-4D97-AF65-F5344CB8AC3E}">
        <p14:creationId xmlns:p14="http://schemas.microsoft.com/office/powerpoint/2010/main" val="12018092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Combining Stats</a:t>
            </a:r>
            <a:r>
              <a:rPr lang="en-US" baseline="0" dirty="0" smtClean="0"/>
              <a:t>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 smtClean="0"/>
              <a:t>Step</a:t>
            </a:r>
            <a:r>
              <a:rPr lang="en-US" baseline="0" dirty="0" smtClean="0"/>
              <a:t> 1 (</a:t>
            </a:r>
            <a:r>
              <a:rPr lang="en-US" baseline="0" dirty="0" err="1" smtClean="0"/>
              <a:t>cont</a:t>
            </a:r>
            <a:r>
              <a:rPr lang="en-US" baseline="0" dirty="0" smtClean="0"/>
              <a:t>)</a:t>
            </a:r>
            <a:endParaRPr lang="en-US" dirty="0" smtClean="0"/>
          </a:p>
          <a:p>
            <a:pPr lvl="1"/>
            <a:r>
              <a:rPr lang="en-US" dirty="0" smtClean="0"/>
              <a:t>Generate an extended stats file</a:t>
            </a:r>
          </a:p>
          <a:p>
            <a:pPr lvl="2"/>
            <a:r>
              <a:rPr lang="en-US" dirty="0" smtClean="0"/>
              <a:t>Status values:</a:t>
            </a:r>
          </a:p>
          <a:p>
            <a:pPr marL="1371600" lvl="3" indent="0">
              <a:buNone/>
            </a:pPr>
            <a:r>
              <a:rPr lang="en-US" dirty="0" smtClean="0"/>
              <a:t>reserved: reserved by the </a:t>
            </a:r>
            <a:r>
              <a:rPr lang="en-US" dirty="0" err="1" smtClean="0"/>
              <a:t>ietf</a:t>
            </a:r>
            <a:r>
              <a:rPr lang="en-US" dirty="0" smtClean="0"/>
              <a:t>, or a special allocation by the </a:t>
            </a:r>
            <a:r>
              <a:rPr lang="en-US" dirty="0" err="1" smtClean="0"/>
              <a:t>ietf</a:t>
            </a:r>
            <a:r>
              <a:rPr lang="en-US" dirty="0" smtClean="0"/>
              <a:t> </a:t>
            </a:r>
          </a:p>
          <a:p>
            <a:pPr marL="1371600" lvl="3" indent="0">
              <a:buNone/>
            </a:pPr>
            <a:r>
              <a:rPr lang="en-US" dirty="0" smtClean="0"/>
              <a:t>allocated: allocated to an RIR</a:t>
            </a:r>
          </a:p>
          <a:p>
            <a:pPr marL="1371600" lvl="3" indent="0">
              <a:buNone/>
            </a:pPr>
            <a:r>
              <a:rPr lang="en-US" dirty="0" smtClean="0"/>
              <a:t>available: neither allocated nor reserved</a:t>
            </a:r>
          </a:p>
          <a:p>
            <a:pPr lvl="2"/>
            <a:r>
              <a:rPr lang="en-US" dirty="0" smtClean="0"/>
              <a:t>LIR identifiers:</a:t>
            </a:r>
          </a:p>
          <a:p>
            <a:pPr marL="1371600" lvl="3" indent="0">
              <a:buNone/>
            </a:pPr>
            <a:r>
              <a:rPr lang="en-US" dirty="0" err="1"/>
              <a:t>i</a:t>
            </a:r>
            <a:r>
              <a:rPr lang="en-US" dirty="0" err="1" smtClean="0"/>
              <a:t>etf</a:t>
            </a:r>
            <a:endParaRPr lang="en-US" dirty="0" smtClean="0"/>
          </a:p>
          <a:p>
            <a:pPr marL="1371600" lvl="3" indent="0">
              <a:buNone/>
            </a:pPr>
            <a:r>
              <a:rPr lang="en-US" dirty="0" err="1"/>
              <a:t>a</a:t>
            </a:r>
            <a:r>
              <a:rPr lang="en-US" dirty="0" err="1" smtClean="0"/>
              <a:t>frinic</a:t>
            </a:r>
            <a:endParaRPr lang="en-US" dirty="0" smtClean="0"/>
          </a:p>
          <a:p>
            <a:pPr marL="1371600" lvl="3" indent="0">
              <a:buNone/>
            </a:pPr>
            <a:r>
              <a:rPr lang="en-US" dirty="0" err="1"/>
              <a:t>a</a:t>
            </a:r>
            <a:r>
              <a:rPr lang="en-US" dirty="0" err="1" smtClean="0"/>
              <a:t>pnic</a:t>
            </a:r>
            <a:endParaRPr lang="en-US" dirty="0" smtClean="0"/>
          </a:p>
          <a:p>
            <a:pPr marL="1371600" lvl="3" indent="0">
              <a:buNone/>
            </a:pPr>
            <a:r>
              <a:rPr lang="en-US" dirty="0" err="1"/>
              <a:t>a</a:t>
            </a:r>
            <a:r>
              <a:rPr lang="en-US" dirty="0" err="1" smtClean="0"/>
              <a:t>rin</a:t>
            </a:r>
            <a:endParaRPr lang="en-US" dirty="0" smtClean="0"/>
          </a:p>
          <a:p>
            <a:pPr marL="1371600" lvl="3" indent="0">
              <a:buNone/>
            </a:pPr>
            <a:r>
              <a:rPr lang="en-US" dirty="0" err="1"/>
              <a:t>r</a:t>
            </a:r>
            <a:r>
              <a:rPr lang="en-US" dirty="0" err="1" smtClean="0"/>
              <a:t>ipencc</a:t>
            </a:r>
            <a:endParaRPr lang="en-US" dirty="0" smtClean="0"/>
          </a:p>
          <a:p>
            <a:pPr marL="1371600" lvl="3" indent="0">
              <a:buNone/>
            </a:pPr>
            <a:r>
              <a:rPr lang="en-US" dirty="0" err="1"/>
              <a:t>l</a:t>
            </a:r>
            <a:r>
              <a:rPr lang="en-US" dirty="0" err="1" smtClean="0"/>
              <a:t>acnic</a:t>
            </a:r>
            <a:endParaRPr lang="en-US" dirty="0" smtClean="0"/>
          </a:p>
          <a:p>
            <a:pPr marL="1371600" lvl="3" indent="0">
              <a:buNone/>
            </a:pPr>
            <a:r>
              <a:rPr lang="en-US" dirty="0" err="1" smtClean="0"/>
              <a:t>iana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965315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Combining Stats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Take the RIPE NCC and APNIC</a:t>
            </a:r>
            <a:r>
              <a:rPr lang="en-US" baseline="0" dirty="0" smtClean="0"/>
              <a:t> extended stats files</a:t>
            </a:r>
          </a:p>
          <a:p>
            <a:r>
              <a:rPr lang="en-US" baseline="0" dirty="0" smtClean="0"/>
              <a:t>Take the AFRINIC, ARIN and LACNIC stats files</a:t>
            </a:r>
          </a:p>
          <a:p>
            <a:r>
              <a:rPr lang="en-US" dirty="0" smtClean="0"/>
              <a:t>Create a consistent set of allocation dates</a:t>
            </a:r>
            <a:endParaRPr lang="en-US" baseline="0" dirty="0" smtClean="0"/>
          </a:p>
          <a:p>
            <a:pPr lvl="1"/>
            <a:r>
              <a:rPr lang="en-US" dirty="0" smtClean="0"/>
              <a:t>Amend the dates of the ARIN stats file</a:t>
            </a:r>
          </a:p>
          <a:p>
            <a:pPr lvl="1"/>
            <a:r>
              <a:rPr lang="en-US" baseline="0" dirty="0" smtClean="0"/>
              <a:t>Use the APNIC transfer</a:t>
            </a:r>
            <a:r>
              <a:rPr lang="en-US" dirty="0" smtClean="0"/>
              <a:t> registry to find the original allocation dates of transferred resources</a:t>
            </a:r>
            <a:endParaRPr lang="en-US" baseline="0" dirty="0" smtClean="0"/>
          </a:p>
          <a:p>
            <a:r>
              <a:rPr lang="en-US" baseline="0" dirty="0" smtClean="0"/>
              <a:t>Join these files</a:t>
            </a:r>
          </a:p>
          <a:p>
            <a:pPr lvl="1"/>
            <a:r>
              <a:rPr lang="en-US" dirty="0" smtClean="0"/>
              <a:t>And list any clashes</a:t>
            </a:r>
          </a:p>
          <a:p>
            <a:r>
              <a:rPr lang="en-US" dirty="0" smtClean="0"/>
              <a:t>List all “holes”</a:t>
            </a:r>
          </a:p>
          <a:p>
            <a:pPr lvl="1"/>
            <a:r>
              <a:rPr lang="en-US" dirty="0" smtClean="0"/>
              <a:t>And assign each hole to a holding RIR, based on the LIR value of the IANA extended stats file</a:t>
            </a:r>
          </a:p>
        </p:txBody>
      </p:sp>
    </p:spTree>
    <p:extLst>
      <p:ext uri="{BB962C8B-B14F-4D97-AF65-F5344CB8AC3E}">
        <p14:creationId xmlns:p14="http://schemas.microsoft.com/office/powerpoint/2010/main" val="239949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2175</TotalTime>
  <Words>472</Words>
  <Application>Microsoft Macintosh PowerPoint</Application>
  <PresentationFormat>On-screen Show (4:3)</PresentationFormat>
  <Paragraphs>69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Mapping RIR Resources</vt:lpstr>
      <vt:lpstr>The EXTENDED Stats Report</vt:lpstr>
      <vt:lpstr>The EXTENDED Stats Report</vt:lpstr>
      <vt:lpstr>The EXTENDED Stats Report</vt:lpstr>
      <vt:lpstr>The EXTENDED Stats Report</vt:lpstr>
      <vt:lpstr>The EXTENDED Stats Report</vt:lpstr>
      <vt:lpstr>Combining Stats Files</vt:lpstr>
      <vt:lpstr>Combining Stats Files</vt:lpstr>
      <vt:lpstr>Combining Stats Files</vt:lpstr>
      <vt:lpstr>Reports</vt:lpstr>
    </vt:vector>
  </TitlesOfParts>
  <Company>APNIC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Mapping Resources</dc:title>
  <dc:creator>Geoff Huston</dc:creator>
  <cp:lastModifiedBy>Geoff Huston</cp:lastModifiedBy>
  <cp:revision>17</cp:revision>
  <dcterms:created xsi:type="dcterms:W3CDTF">2012-06-18T07:49:26Z</dcterms:created>
  <dcterms:modified xsi:type="dcterms:W3CDTF">2012-07-03T00:47:49Z</dcterms:modified>
</cp:coreProperties>
</file>